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5" r:id="rId2"/>
    <p:sldId id="351" r:id="rId3"/>
    <p:sldId id="350" r:id="rId4"/>
    <p:sldId id="348" r:id="rId5"/>
    <p:sldId id="357" r:id="rId6"/>
    <p:sldId id="356" r:id="rId7"/>
    <p:sldId id="352" r:id="rId8"/>
    <p:sldId id="353" r:id="rId9"/>
    <p:sldId id="367" r:id="rId10"/>
    <p:sldId id="368" r:id="rId11"/>
    <p:sldId id="366" r:id="rId12"/>
    <p:sldId id="369" r:id="rId13"/>
    <p:sldId id="308" r:id="rId14"/>
    <p:sldId id="311" r:id="rId15"/>
    <p:sldId id="299" r:id="rId16"/>
    <p:sldId id="312" r:id="rId17"/>
    <p:sldId id="359" r:id="rId18"/>
    <p:sldId id="360" r:id="rId19"/>
    <p:sldId id="361" r:id="rId20"/>
    <p:sldId id="363" r:id="rId21"/>
    <p:sldId id="362" r:id="rId22"/>
    <p:sldId id="358" r:id="rId23"/>
    <p:sldId id="364" r:id="rId24"/>
    <p:sldId id="365" r:id="rId25"/>
    <p:sldId id="313" r:id="rId26"/>
    <p:sldId id="300" r:id="rId27"/>
    <p:sldId id="315" r:id="rId28"/>
    <p:sldId id="370" r:id="rId29"/>
    <p:sldId id="265" r:id="rId30"/>
    <p:sldId id="280" r:id="rId31"/>
    <p:sldId id="314" r:id="rId32"/>
    <p:sldId id="310" r:id="rId33"/>
    <p:sldId id="316" r:id="rId34"/>
    <p:sldId id="345" r:id="rId35"/>
    <p:sldId id="296" r:id="rId36"/>
    <p:sldId id="331" r:id="rId37"/>
    <p:sldId id="34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58" autoAdjust="0"/>
  </p:normalViewPr>
  <p:slideViewPr>
    <p:cSldViewPr snapToGrid="0">
      <p:cViewPr varScale="1">
        <p:scale>
          <a:sx n="123" d="100"/>
          <a:sy n="123" d="100"/>
        </p:scale>
        <p:origin x="16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C6B9F-7116-489F-B3CA-D5932167D826}"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42B59-613B-4376-8499-247D74771BF2}" type="slidenum">
              <a:rPr lang="en-US" smtClean="0"/>
              <a:t>‹#›</a:t>
            </a:fld>
            <a:endParaRPr lang="en-US"/>
          </a:p>
        </p:txBody>
      </p:sp>
    </p:spTree>
    <p:extLst>
      <p:ext uri="{BB962C8B-B14F-4D97-AF65-F5344CB8AC3E}">
        <p14:creationId xmlns:p14="http://schemas.microsoft.com/office/powerpoint/2010/main" val="163235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n.gov/mdva/assets/2020-05-21-statewide-tennessen-warning_tcm1066-433087.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 do the PIT Count for a few different reasons… CLICK</a:t>
            </a:r>
          </a:p>
          <a:p>
            <a:endParaRPr lang="en-US" b="1" dirty="0"/>
          </a:p>
          <a:p>
            <a:r>
              <a:rPr lang="en-US" b="1" dirty="0"/>
              <a:t>1) It helps us to understand</a:t>
            </a:r>
            <a:r>
              <a:rPr lang="en-US" b="1" baseline="0" dirty="0"/>
              <a:t> the scope of homelessness and identify trends so we can better target our resources, improve services, and identify gaps in service. CLICK</a:t>
            </a:r>
          </a:p>
          <a:p>
            <a:pPr defTabSz="914350">
              <a:defRPr/>
            </a:pPr>
            <a:endParaRPr lang="en-US" dirty="0"/>
          </a:p>
          <a:p>
            <a:pPr defTabSz="914350">
              <a:defRPr/>
            </a:pPr>
            <a:r>
              <a:rPr lang="en-US" b="1" dirty="0"/>
              <a:t>2) </a:t>
            </a:r>
            <a:r>
              <a:rPr lang="en-US" b="1" dirty="0">
                <a:solidFill>
                  <a:schemeClr val="bg1"/>
                </a:solidFill>
              </a:rPr>
              <a:t>We</a:t>
            </a:r>
            <a:r>
              <a:rPr lang="en-US" b="1" baseline="0" dirty="0">
                <a:solidFill>
                  <a:schemeClr val="bg1"/>
                </a:solidFill>
              </a:rPr>
              <a:t> u</a:t>
            </a:r>
            <a:r>
              <a:rPr lang="en-US" b="1" dirty="0">
                <a:solidFill>
                  <a:schemeClr val="bg1"/>
                </a:solidFill>
              </a:rPr>
              <a:t>se Data to Justify Current and new services</a:t>
            </a:r>
            <a:r>
              <a:rPr lang="en-US" b="1" baseline="0" dirty="0">
                <a:solidFill>
                  <a:schemeClr val="bg1"/>
                </a:solidFill>
              </a:rPr>
              <a:t> and programs</a:t>
            </a:r>
            <a:r>
              <a:rPr lang="en-US" b="1" dirty="0">
                <a:solidFill>
                  <a:schemeClr val="bg1"/>
                </a:solidFill>
              </a:rPr>
              <a:t>.</a:t>
            </a:r>
            <a:r>
              <a:rPr lang="en-US" b="1" baseline="0" dirty="0">
                <a:solidFill>
                  <a:schemeClr val="bg1"/>
                </a:solidFill>
              </a:rPr>
              <a:t>  </a:t>
            </a:r>
            <a:r>
              <a:rPr lang="en-US" b="0" baseline="0" dirty="0">
                <a:solidFill>
                  <a:schemeClr val="bg1"/>
                </a:solidFill>
              </a:rPr>
              <a:t>Data helps us tell our story and make the case for more resources.  It helps build awareness, political will and political support ( at the local, state and national level) to have the right programs and services funded to meet the identified need. </a:t>
            </a:r>
            <a:r>
              <a:rPr lang="en-US" b="1" baseline="0" dirty="0">
                <a:solidFill>
                  <a:schemeClr val="bg1"/>
                </a:solidFill>
              </a:rPr>
              <a:t>CLICK</a:t>
            </a:r>
            <a:endParaRPr lang="en-US" b="1" dirty="0">
              <a:solidFill>
                <a:schemeClr val="bg1"/>
              </a:solidFill>
            </a:endParaRPr>
          </a:p>
          <a:p>
            <a:pPr defTabSz="914350">
              <a:defRPr/>
            </a:pPr>
            <a:endParaRPr lang="en-US" dirty="0"/>
          </a:p>
          <a:p>
            <a:pPr defTabSz="914350">
              <a:defRPr/>
            </a:pPr>
            <a:r>
              <a:rPr lang="en-US" b="1" dirty="0"/>
              <a:t>3) It is a Critical source of </a:t>
            </a:r>
            <a:r>
              <a:rPr lang="en-US" b="1" u="sng" dirty="0"/>
              <a:t>national</a:t>
            </a:r>
            <a:r>
              <a:rPr lang="en-US" b="1" dirty="0"/>
              <a:t> data on the number and characteristics of people who are homeless in the U.S. </a:t>
            </a:r>
          </a:p>
          <a:p>
            <a:pPr defTabSz="914350">
              <a:defRPr/>
            </a:pPr>
            <a:r>
              <a:rPr lang="en-US" dirty="0"/>
              <a:t>As we’ve already mentioned, the</a:t>
            </a:r>
            <a:r>
              <a:rPr lang="en-US" baseline="0" dirty="0"/>
              <a:t> PIT count is a federal requirement.  </a:t>
            </a:r>
          </a:p>
          <a:p>
            <a:pPr defTabSz="914350">
              <a:defRPr/>
            </a:pPr>
            <a:r>
              <a:rPr lang="en-US" baseline="0" dirty="0"/>
              <a:t>Additionally, the </a:t>
            </a:r>
            <a:r>
              <a:rPr lang="en-US" dirty="0"/>
              <a:t>PIT count is the main data source used for measuring national</a:t>
            </a:r>
            <a:r>
              <a:rPr lang="en-US" baseline="0" dirty="0"/>
              <a:t> </a:t>
            </a:r>
            <a:r>
              <a:rPr lang="en-US" dirty="0"/>
              <a:t>progress in meeting the goals in </a:t>
            </a:r>
            <a:r>
              <a:rPr lang="en-US" i="1" dirty="0"/>
              <a:t>Opening Doors:</a:t>
            </a:r>
            <a:r>
              <a:rPr lang="en-US" i="1" baseline="0" dirty="0"/>
              <a:t> </a:t>
            </a:r>
            <a:r>
              <a:rPr lang="en-US" i="1" dirty="0"/>
              <a:t>the Federal Strategic Plan to Prevent and End Homelessness.</a:t>
            </a:r>
            <a:r>
              <a:rPr lang="en-US" i="1" baseline="0" dirty="0"/>
              <a:t>  </a:t>
            </a:r>
            <a:r>
              <a:rPr lang="en-US" i="0" baseline="0" dirty="0"/>
              <a:t>And, </a:t>
            </a:r>
            <a:r>
              <a:rPr lang="en-US" i="0" dirty="0"/>
              <a:t>PIT count data </a:t>
            </a:r>
            <a:r>
              <a:rPr lang="en-US" dirty="0"/>
              <a:t>is </a:t>
            </a:r>
            <a:r>
              <a:rPr lang="en-US" u="sng" dirty="0"/>
              <a:t>provided to Congress</a:t>
            </a:r>
            <a:r>
              <a:rPr lang="en-US" u="sng" baseline="0" dirty="0"/>
              <a:t> </a:t>
            </a:r>
            <a:r>
              <a:rPr lang="en-US" dirty="0"/>
              <a:t>on the general homeless population and subpopulations of homeless persons, including Veterans, families, chronically homeless individuals, and youth</a:t>
            </a:r>
            <a:r>
              <a:rPr lang="en-US" baseline="0" dirty="0"/>
              <a:t> across the nation. This is why we collect it on a single night in January in MN. </a:t>
            </a:r>
            <a:r>
              <a:rPr lang="en-US" baseline="0" dirty="0" err="1"/>
              <a:t>Brr!</a:t>
            </a:r>
            <a:r>
              <a:rPr lang="en-US" b="1" baseline="0" dirty="0" err="1"/>
              <a:t>CLICK</a:t>
            </a:r>
            <a:endParaRPr lang="en-US" b="1" dirty="0"/>
          </a:p>
          <a:p>
            <a:pPr defTabSz="931684"/>
            <a:endParaRPr lang="en-US" dirty="0"/>
          </a:p>
          <a:p>
            <a:pPr defTabSz="931774"/>
            <a:r>
              <a:rPr lang="en-US" dirty="0"/>
              <a:t>4</a:t>
            </a:r>
            <a:r>
              <a:rPr lang="en-US" b="1" dirty="0"/>
              <a:t>)</a:t>
            </a:r>
            <a:r>
              <a:rPr lang="en-US" b="1" baseline="0" dirty="0"/>
              <a:t> </a:t>
            </a:r>
            <a:r>
              <a:rPr lang="en-US" dirty="0"/>
              <a:t>Data collected through the PIT is used as one of the main tools to measure progress on our State’s Heading Home plan to Plan to Prevent and End Homelessness.</a:t>
            </a:r>
          </a:p>
          <a:p>
            <a:pPr defTabSz="931684"/>
            <a:endParaRPr lang="en-US" dirty="0"/>
          </a:p>
          <a:p>
            <a:endParaRPr lang="en-US" dirty="0"/>
          </a:p>
        </p:txBody>
      </p:sp>
      <p:sp>
        <p:nvSpPr>
          <p:cNvPr id="4" name="Slide Number Placeholder 3"/>
          <p:cNvSpPr>
            <a:spLocks noGrp="1"/>
          </p:cNvSpPr>
          <p:nvPr>
            <p:ph type="sldNum" sz="quarter" idx="10"/>
          </p:nvPr>
        </p:nvSpPr>
        <p:spPr/>
        <p:txBody>
          <a:bodyPr/>
          <a:lstStyle/>
          <a:p>
            <a:fld id="{D7602FF9-C987-4946-A89A-71B432CFC538}" type="slidenum">
              <a:rPr lang="en-US" smtClean="0"/>
              <a:t>2</a:t>
            </a:fld>
            <a:endParaRPr lang="en-US" dirty="0"/>
          </a:p>
        </p:txBody>
      </p:sp>
    </p:spTree>
    <p:extLst>
      <p:ext uri="{BB962C8B-B14F-4D97-AF65-F5344CB8AC3E}">
        <p14:creationId xmlns:p14="http://schemas.microsoft.com/office/powerpoint/2010/main" val="341587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While these situations are sometimes not considered safe or ideal, HUD does not consider them to be unsheltered so are not to be counted in the unsheltered PIT.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 who are doubled up with family or friends</a:t>
            </a: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Do not count persons in a motel in which they are paying for themselves. T</a:t>
            </a:r>
            <a:r>
              <a:rPr lang="en-US" i="1" dirty="0"/>
              <a:t>hose in a motel paid for by a church, agency, or law enforcement can be counted as part of the sheltered count.</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persons staying in sheltered locations will be counted in the sheltered count (HMIS or Aggregate Survey).</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people who are traveling – this mostly applies to finding someone in a rest area or parking lot sleeping. We need to discern whether they have a car full of items due to living in their car or moving.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11</a:t>
            </a:fld>
            <a:endParaRPr lang="en-US"/>
          </a:p>
        </p:txBody>
      </p:sp>
    </p:spTree>
    <p:extLst>
      <p:ext uri="{BB962C8B-B14F-4D97-AF65-F5344CB8AC3E}">
        <p14:creationId xmlns:p14="http://schemas.microsoft.com/office/powerpoint/2010/main" val="302288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i"/>
            </a:pPr>
            <a:endParaRPr lang="en-US" sz="1200" kern="1200" baseline="0" dirty="0">
              <a:solidFill>
                <a:schemeClr val="tx1"/>
              </a:solidFill>
              <a:effectLst/>
              <a:latin typeface="+mn-lt"/>
              <a:ea typeface="+mn-ea"/>
              <a:cs typeface="+mn-cs"/>
              <a:sym typeface="Webdings" panose="05030102010509060703" pitchFamily="18" charset="2"/>
            </a:endParaRPr>
          </a:p>
          <a:p>
            <a:pPr marL="171450" indent="-171450">
              <a:buFont typeface="Webdings" panose="05030102010509060703" pitchFamily="18" charset="2"/>
              <a:buChar char="i"/>
            </a:pPr>
            <a:r>
              <a:rPr lang="en-US" baseline="0" dirty="0"/>
              <a:t>Keep in mind that folks who’ve been living in unsheltered locations for a long time may identify that location as a “safe place to sleep,” so it is important to verify whether or not that “safe place” is sheltered if the person says they have one.</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sz="1200" kern="1200" baseline="0" dirty="0">
                <a:solidFill>
                  <a:schemeClr val="tx1"/>
                </a:solidFill>
                <a:effectLst/>
                <a:latin typeface="+mn-lt"/>
                <a:ea typeface="+mn-ea"/>
                <a:cs typeface="+mn-cs"/>
                <a:sym typeface="Webdings" panose="05030102010509060703" pitchFamily="18" charset="2"/>
              </a:rPr>
              <a:t>The call-out box at the bottom includes one way that people might consider approaching people and introducing themselves. It can be edited if you see fit to change that phrasing.</a:t>
            </a:r>
          </a:p>
          <a:p>
            <a:pPr marL="171450" indent="-171450">
              <a:buFont typeface="Webdings" panose="05030102010509060703" pitchFamily="18" charset="2"/>
              <a:buChar char="i"/>
            </a:pPr>
            <a:r>
              <a:rPr lang="en-US" baseline="0" dirty="0"/>
              <a:t>Reminder to avoid labeling people as homeless. You should not go up to someone and say, “Hey, are you homeless?” Instead, ask about where they are sleeping that night.</a:t>
            </a:r>
          </a:p>
        </p:txBody>
      </p:sp>
      <p:sp>
        <p:nvSpPr>
          <p:cNvPr id="4" name="Slide Number Placeholder 3"/>
          <p:cNvSpPr>
            <a:spLocks noGrp="1"/>
          </p:cNvSpPr>
          <p:nvPr>
            <p:ph type="sldNum" sz="quarter" idx="10"/>
          </p:nvPr>
        </p:nvSpPr>
        <p:spPr/>
        <p:txBody>
          <a:bodyPr/>
          <a:lstStyle/>
          <a:p>
            <a:fld id="{9BB6F4AE-9FD2-408F-8EB3-7426F3D5A079}" type="slidenum">
              <a:rPr lang="en-US" smtClean="0"/>
              <a:t>13</a:t>
            </a:fld>
            <a:endParaRPr lang="en-US" dirty="0"/>
          </a:p>
        </p:txBody>
      </p:sp>
    </p:spTree>
    <p:extLst>
      <p:ext uri="{BB962C8B-B14F-4D97-AF65-F5344CB8AC3E}">
        <p14:creationId xmlns:p14="http://schemas.microsoft.com/office/powerpoint/2010/main" val="284178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i"/>
            </a:pPr>
            <a:endParaRPr lang="en-US" sz="1200" kern="1200" baseline="0" dirty="0">
              <a:solidFill>
                <a:schemeClr val="tx1"/>
              </a:solidFill>
              <a:effectLst/>
              <a:latin typeface="+mn-lt"/>
              <a:ea typeface="+mn-ea"/>
              <a:cs typeface="+mn-cs"/>
              <a:sym typeface="Webdings" panose="05030102010509060703" pitchFamily="18" charset="2"/>
            </a:endParaRPr>
          </a:p>
          <a:p>
            <a:pPr marL="171450" indent="-171450">
              <a:buFont typeface="Webdings" panose="05030102010509060703" pitchFamily="18" charset="2"/>
              <a:buChar char="i"/>
            </a:pPr>
            <a:r>
              <a:rPr lang="en-US" baseline="0" dirty="0"/>
              <a:t>Keep in mind that folks who’ve been living in unsheltered locations for a long time may identify that location as a “safe place to sleep,” so it is important to verify whether or not that “safe place” is sheltered if the person says they have one.</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sz="1200" kern="1200" baseline="0" dirty="0">
                <a:solidFill>
                  <a:schemeClr val="tx1"/>
                </a:solidFill>
                <a:effectLst/>
                <a:latin typeface="+mn-lt"/>
                <a:ea typeface="+mn-ea"/>
                <a:cs typeface="+mn-cs"/>
                <a:sym typeface="Webdings" panose="05030102010509060703" pitchFamily="18" charset="2"/>
              </a:rPr>
              <a:t>The call-out box at the bottom includes one way that people might consider approaching people and introducing themselves. It can be edited if you see fit to change that phrasing.</a:t>
            </a:r>
          </a:p>
          <a:p>
            <a:pPr marL="171450" indent="-171450">
              <a:buFont typeface="Webdings" panose="05030102010509060703" pitchFamily="18" charset="2"/>
              <a:buChar char="i"/>
            </a:pPr>
            <a:r>
              <a:rPr lang="en-US" baseline="0" dirty="0"/>
              <a:t>Reminder to avoid labeling people as homeless. You should not go up to someone and say, “Hey, are you homeless?” Instead, ask about where they are sleeping that night.</a:t>
            </a:r>
          </a:p>
        </p:txBody>
      </p:sp>
      <p:sp>
        <p:nvSpPr>
          <p:cNvPr id="4" name="Slide Number Placeholder 3"/>
          <p:cNvSpPr>
            <a:spLocks noGrp="1"/>
          </p:cNvSpPr>
          <p:nvPr>
            <p:ph type="sldNum" sz="quarter" idx="10"/>
          </p:nvPr>
        </p:nvSpPr>
        <p:spPr/>
        <p:txBody>
          <a:bodyPr/>
          <a:lstStyle/>
          <a:p>
            <a:fld id="{9BB6F4AE-9FD2-408F-8EB3-7426F3D5A079}" type="slidenum">
              <a:rPr lang="en-US" smtClean="0"/>
              <a:t>14</a:t>
            </a:fld>
            <a:endParaRPr lang="en-US" dirty="0"/>
          </a:p>
        </p:txBody>
      </p:sp>
    </p:spTree>
    <p:extLst>
      <p:ext uri="{BB962C8B-B14F-4D97-AF65-F5344CB8AC3E}">
        <p14:creationId xmlns:p14="http://schemas.microsoft.com/office/powerpoint/2010/main" val="232051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1450" indent="-171450">
              <a:buFont typeface="Webdings" panose="05030102010509060703" pitchFamily="18" charset="2"/>
              <a:buChar char="("/>
            </a:pPr>
            <a:r>
              <a:rPr lang="en-US" baseline="0" dirty="0"/>
              <a:t>“After you’ve introduced yourself, explain what the PIT count survey is and ask if they’re willing to answer your questions. It’s extremely important to explain what you’re doing and to get the person’s consent or permission to participate before you start asking questions and recording their responses to the survey. Remember: everyone has a right to refuse to participate. The box at the bottom of this slide has an example of how you can do this. Does anyone have any ideas for how they would explain this work to someone? For those who have volunteered with us before, how have you phrased this part of your interviews? [allow time for volunteers to make suggestions and respond to each other’s suggestions.]”</a:t>
            </a:r>
          </a:p>
          <a:p>
            <a:pPr marL="0" indent="0">
              <a:buFont typeface="Webdings" panose="05030102010509060703" pitchFamily="18" charset="2"/>
              <a:buNone/>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15</a:t>
            </a:fld>
            <a:endParaRPr lang="en-US" dirty="0"/>
          </a:p>
        </p:txBody>
      </p:sp>
    </p:spTree>
    <p:extLst>
      <p:ext uri="{BB962C8B-B14F-4D97-AF65-F5344CB8AC3E}">
        <p14:creationId xmlns:p14="http://schemas.microsoft.com/office/powerpoint/2010/main" val="394161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16</a:t>
            </a:fld>
            <a:endParaRPr lang="en-US" dirty="0"/>
          </a:p>
        </p:txBody>
      </p:sp>
    </p:spTree>
    <p:extLst>
      <p:ext uri="{BB962C8B-B14F-4D97-AF65-F5344CB8AC3E}">
        <p14:creationId xmlns:p14="http://schemas.microsoft.com/office/powerpoint/2010/main" val="8710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links are embedded in the PP</a:t>
            </a:r>
          </a:p>
        </p:txBody>
      </p:sp>
      <p:sp>
        <p:nvSpPr>
          <p:cNvPr id="4" name="Slide Number Placeholder 3"/>
          <p:cNvSpPr>
            <a:spLocks noGrp="1"/>
          </p:cNvSpPr>
          <p:nvPr>
            <p:ph type="sldNum" sz="quarter" idx="10"/>
          </p:nvPr>
        </p:nvSpPr>
        <p:spPr/>
        <p:txBody>
          <a:bodyPr/>
          <a:lstStyle/>
          <a:p>
            <a:fld id="{9BB6F4AE-9FD2-408F-8EB3-7426F3D5A079}" type="slidenum">
              <a:rPr lang="en-US" smtClean="0"/>
              <a:t>17</a:t>
            </a:fld>
            <a:endParaRPr lang="en-US" dirty="0"/>
          </a:p>
        </p:txBody>
      </p:sp>
    </p:spTree>
    <p:extLst>
      <p:ext uri="{BB962C8B-B14F-4D97-AF65-F5344CB8AC3E}">
        <p14:creationId xmlns:p14="http://schemas.microsoft.com/office/powerpoint/2010/main" val="2924841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links are embedded in the PP</a:t>
            </a:r>
          </a:p>
        </p:txBody>
      </p:sp>
      <p:sp>
        <p:nvSpPr>
          <p:cNvPr id="4" name="Slide Number Placeholder 3"/>
          <p:cNvSpPr>
            <a:spLocks noGrp="1"/>
          </p:cNvSpPr>
          <p:nvPr>
            <p:ph type="sldNum" sz="quarter" idx="10"/>
          </p:nvPr>
        </p:nvSpPr>
        <p:spPr/>
        <p:txBody>
          <a:bodyPr/>
          <a:lstStyle/>
          <a:p>
            <a:fld id="{9BB6F4AE-9FD2-408F-8EB3-7426F3D5A079}" type="slidenum">
              <a:rPr lang="en-US" smtClean="0"/>
              <a:t>18</a:t>
            </a:fld>
            <a:endParaRPr lang="en-US" dirty="0"/>
          </a:p>
        </p:txBody>
      </p:sp>
    </p:spTree>
    <p:extLst>
      <p:ext uri="{BB962C8B-B14F-4D97-AF65-F5344CB8AC3E}">
        <p14:creationId xmlns:p14="http://schemas.microsoft.com/office/powerpoint/2010/main" val="145109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links are embedded in the PP</a:t>
            </a:r>
          </a:p>
        </p:txBody>
      </p:sp>
      <p:sp>
        <p:nvSpPr>
          <p:cNvPr id="4" name="Slide Number Placeholder 3"/>
          <p:cNvSpPr>
            <a:spLocks noGrp="1"/>
          </p:cNvSpPr>
          <p:nvPr>
            <p:ph type="sldNum" sz="quarter" idx="10"/>
          </p:nvPr>
        </p:nvSpPr>
        <p:spPr/>
        <p:txBody>
          <a:bodyPr/>
          <a:lstStyle/>
          <a:p>
            <a:fld id="{9BB6F4AE-9FD2-408F-8EB3-7426F3D5A079}" type="slidenum">
              <a:rPr lang="en-US" smtClean="0"/>
              <a:t>19</a:t>
            </a:fld>
            <a:endParaRPr lang="en-US" dirty="0"/>
          </a:p>
        </p:txBody>
      </p:sp>
    </p:spTree>
    <p:extLst>
      <p:ext uri="{BB962C8B-B14F-4D97-AF65-F5344CB8AC3E}">
        <p14:creationId xmlns:p14="http://schemas.microsoft.com/office/powerpoint/2010/main" val="413159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links are embedded in the PP</a:t>
            </a:r>
          </a:p>
        </p:txBody>
      </p:sp>
      <p:sp>
        <p:nvSpPr>
          <p:cNvPr id="4" name="Slide Number Placeholder 3"/>
          <p:cNvSpPr>
            <a:spLocks noGrp="1"/>
          </p:cNvSpPr>
          <p:nvPr>
            <p:ph type="sldNum" sz="quarter" idx="10"/>
          </p:nvPr>
        </p:nvSpPr>
        <p:spPr/>
        <p:txBody>
          <a:bodyPr/>
          <a:lstStyle/>
          <a:p>
            <a:fld id="{9BB6F4AE-9FD2-408F-8EB3-7426F3D5A079}" type="slidenum">
              <a:rPr lang="en-US" smtClean="0"/>
              <a:t>20</a:t>
            </a:fld>
            <a:endParaRPr lang="en-US" dirty="0"/>
          </a:p>
        </p:txBody>
      </p:sp>
    </p:spTree>
    <p:extLst>
      <p:ext uri="{BB962C8B-B14F-4D97-AF65-F5344CB8AC3E}">
        <p14:creationId xmlns:p14="http://schemas.microsoft.com/office/powerpoint/2010/main" val="137851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links are embedded in the PP</a:t>
            </a:r>
          </a:p>
        </p:txBody>
      </p:sp>
      <p:sp>
        <p:nvSpPr>
          <p:cNvPr id="4" name="Slide Number Placeholder 3"/>
          <p:cNvSpPr>
            <a:spLocks noGrp="1"/>
          </p:cNvSpPr>
          <p:nvPr>
            <p:ph type="sldNum" sz="quarter" idx="10"/>
          </p:nvPr>
        </p:nvSpPr>
        <p:spPr/>
        <p:txBody>
          <a:bodyPr/>
          <a:lstStyle/>
          <a:p>
            <a:fld id="{9BB6F4AE-9FD2-408F-8EB3-7426F3D5A079}" type="slidenum">
              <a:rPr lang="en-US" smtClean="0"/>
              <a:t>21</a:t>
            </a:fld>
            <a:endParaRPr lang="en-US" dirty="0"/>
          </a:p>
        </p:txBody>
      </p:sp>
    </p:spTree>
    <p:extLst>
      <p:ext uri="{BB962C8B-B14F-4D97-AF65-F5344CB8AC3E}">
        <p14:creationId xmlns:p14="http://schemas.microsoft.com/office/powerpoint/2010/main" val="369957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PIT count is broken down into two distinct, yet related counts. </a:t>
            </a:r>
          </a:p>
          <a:p>
            <a:pPr marL="0" indent="0">
              <a:buNone/>
            </a:pPr>
            <a:r>
              <a:rPr lang="en-US" dirty="0"/>
              <a:t>The PIT, or point in time count, includes a single day count of persons who are unsheltered or who reside in shelter. The PIT collects the number and characteristics of persons who are in emergency shelter, domestic violence programs, and transitional housing AND those who sleeping in places not meant for human habitation. This includes persons who primary or only location to stay is outside, in their vehicles, in public locations, in sheds, in ice houses, or in housing that has or should be condemned. The PIT collects data in HMIS and PIT live for those in shelter and PIT live for those who are unsheltered. </a:t>
            </a:r>
          </a:p>
          <a:p>
            <a:pPr marL="0" indent="0">
              <a:buNone/>
            </a:pPr>
            <a:endParaRPr lang="en-US" dirty="0">
              <a:solidFill>
                <a:srgbClr val="FF0000"/>
              </a:solidFill>
            </a:endParaRPr>
          </a:p>
        </p:txBody>
      </p:sp>
      <p:sp>
        <p:nvSpPr>
          <p:cNvPr id="4" name="Slide Number Placeholder 3"/>
          <p:cNvSpPr>
            <a:spLocks noGrp="1"/>
          </p:cNvSpPr>
          <p:nvPr>
            <p:ph type="sldNum" sz="quarter" idx="5"/>
          </p:nvPr>
        </p:nvSpPr>
        <p:spPr/>
        <p:txBody>
          <a:bodyPr/>
          <a:lstStyle/>
          <a:p>
            <a:fld id="{40042B59-613B-4376-8499-247D74771BF2}" type="slidenum">
              <a:rPr lang="en-US" smtClean="0"/>
              <a:t>3</a:t>
            </a:fld>
            <a:endParaRPr lang="en-US"/>
          </a:p>
        </p:txBody>
      </p:sp>
    </p:spTree>
    <p:extLst>
      <p:ext uri="{BB962C8B-B14F-4D97-AF65-F5344CB8AC3E}">
        <p14:creationId xmlns:p14="http://schemas.microsoft.com/office/powerpoint/2010/main" val="935541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visit PIT LIVE at least once to make sure you do not have any issues accessing. Also, it is helpful to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 is available by clicking on the PIT Live above.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22</a:t>
            </a:fld>
            <a:endParaRPr lang="en-US" dirty="0"/>
          </a:p>
        </p:txBody>
      </p:sp>
    </p:spTree>
    <p:extLst>
      <p:ext uri="{BB962C8B-B14F-4D97-AF65-F5344CB8AC3E}">
        <p14:creationId xmlns:p14="http://schemas.microsoft.com/office/powerpoint/2010/main" val="224261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It is essential that everyone visit PIT LIVE at least once to make sure you do not have any issues accessing. Also, it is helpful to review all questions to make you comfortable with the tool.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The link is available by clicking on the PIT Live above.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23</a:t>
            </a:fld>
            <a:endParaRPr lang="en-US" dirty="0"/>
          </a:p>
        </p:txBody>
      </p:sp>
    </p:spTree>
    <p:extLst>
      <p:ext uri="{BB962C8B-B14F-4D97-AF65-F5344CB8AC3E}">
        <p14:creationId xmlns:p14="http://schemas.microsoft.com/office/powerpoint/2010/main" val="2711065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wish you can wait to hit submit until your review after you have left the encounter. </a:t>
            </a: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endParaRPr lang="en-US" baseline="0" dirty="0"/>
          </a:p>
        </p:txBody>
      </p:sp>
      <p:sp>
        <p:nvSpPr>
          <p:cNvPr id="4" name="Slide Number Placeholder 3"/>
          <p:cNvSpPr>
            <a:spLocks noGrp="1"/>
          </p:cNvSpPr>
          <p:nvPr>
            <p:ph type="sldNum" sz="quarter" idx="10"/>
          </p:nvPr>
        </p:nvSpPr>
        <p:spPr/>
        <p:txBody>
          <a:bodyPr/>
          <a:lstStyle/>
          <a:p>
            <a:fld id="{9BB6F4AE-9FD2-408F-8EB3-7426F3D5A079}" type="slidenum">
              <a:rPr lang="en-US" smtClean="0"/>
              <a:t>24</a:t>
            </a:fld>
            <a:endParaRPr lang="en-US" dirty="0"/>
          </a:p>
        </p:txBody>
      </p:sp>
    </p:spTree>
    <p:extLst>
      <p:ext uri="{BB962C8B-B14F-4D97-AF65-F5344CB8AC3E}">
        <p14:creationId xmlns:p14="http://schemas.microsoft.com/office/powerpoint/2010/main" val="1781270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lang="en-US" baseline="0" dirty="0"/>
              <a:t>If you are submitting online you can wait to hit submit to review your answers if you wish. </a:t>
            </a:r>
          </a:p>
        </p:txBody>
      </p:sp>
      <p:sp>
        <p:nvSpPr>
          <p:cNvPr id="4" name="Slide Number Placeholder 3"/>
          <p:cNvSpPr>
            <a:spLocks noGrp="1"/>
          </p:cNvSpPr>
          <p:nvPr>
            <p:ph type="sldNum" sz="quarter" idx="10"/>
          </p:nvPr>
        </p:nvSpPr>
        <p:spPr/>
        <p:txBody>
          <a:bodyPr/>
          <a:lstStyle/>
          <a:p>
            <a:fld id="{9BB6F4AE-9FD2-408F-8EB3-7426F3D5A079}" type="slidenum">
              <a:rPr lang="en-US" smtClean="0"/>
              <a:t>25</a:t>
            </a:fld>
            <a:endParaRPr lang="en-US" dirty="0"/>
          </a:p>
        </p:txBody>
      </p:sp>
    </p:spTree>
    <p:extLst>
      <p:ext uri="{BB962C8B-B14F-4D97-AF65-F5344CB8AC3E}">
        <p14:creationId xmlns:p14="http://schemas.microsoft.com/office/powerpoint/2010/main" val="1063732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baseline="0" dirty="0"/>
              <a:t>It can feel awkward to volunteers to end an interview if they haven’t given any thought to what to say after asking all of the questions. Do any of our returning volunteers have tips for how to end the interaction? </a:t>
            </a:r>
          </a:p>
          <a:p>
            <a:pPr marL="0" indent="0">
              <a:buFont typeface="Webdings" panose="05030102010509060703" pitchFamily="18" charset="2"/>
              <a:buNone/>
            </a:pPr>
            <a:endParaRPr lang="en-US" baseline="0" dirty="0"/>
          </a:p>
          <a:p>
            <a:pPr marL="0" indent="0">
              <a:buFont typeface="Webdings" panose="05030102010509060703" pitchFamily="18" charset="2"/>
              <a:buNone/>
            </a:pPr>
            <a:r>
              <a:rPr lang="en-US" baseline="0" dirty="0"/>
              <a:t>If  shelter is an option please connect them to shelter. </a:t>
            </a:r>
          </a:p>
          <a:p>
            <a:pPr marL="0" indent="0">
              <a:buFont typeface="Webdings" panose="05030102010509060703" pitchFamily="18" charset="2"/>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dirty="0"/>
              <a:t>Meal programs and the veterans registry are also important things to connect to. </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dirty="0"/>
              <a:t>If no shelter is available, it would be good to schedule a follow-up time to meet with an outreach staff or CARES assessor.</a:t>
            </a:r>
          </a:p>
        </p:txBody>
      </p:sp>
      <p:sp>
        <p:nvSpPr>
          <p:cNvPr id="4" name="Slide Number Placeholder 3"/>
          <p:cNvSpPr>
            <a:spLocks noGrp="1"/>
          </p:cNvSpPr>
          <p:nvPr>
            <p:ph type="sldNum" sz="quarter" idx="10"/>
          </p:nvPr>
        </p:nvSpPr>
        <p:spPr/>
        <p:txBody>
          <a:bodyPr/>
          <a:lstStyle/>
          <a:p>
            <a:fld id="{9BB6F4AE-9FD2-408F-8EB3-7426F3D5A079}" type="slidenum">
              <a:rPr lang="en-US" smtClean="0"/>
              <a:t>26</a:t>
            </a:fld>
            <a:endParaRPr lang="en-US" dirty="0"/>
          </a:p>
        </p:txBody>
      </p:sp>
    </p:spTree>
    <p:extLst>
      <p:ext uri="{BB962C8B-B14F-4D97-AF65-F5344CB8AC3E}">
        <p14:creationId xmlns:p14="http://schemas.microsoft.com/office/powerpoint/2010/main" val="994608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dirty="0"/>
          </a:p>
          <a:p>
            <a:pPr marL="171450" indent="-171450">
              <a:buFont typeface="Webdings" panose="05030102010509060703" pitchFamily="18" charset="2"/>
              <a:buChar char="("/>
            </a:pPr>
            <a:r>
              <a:rPr lang="en-US" dirty="0"/>
              <a:t>“Before we dive</a:t>
            </a:r>
            <a:r>
              <a:rPr lang="en-US" baseline="0" dirty="0"/>
              <a:t> into the survey forms, let’s start with a few general tips on how to conduct surveys. We’ll keep repeating some of these points throughout the day, but it’s important to start thinking about them now. First and foremost, always be respectful of the people you meet on the night of the count. Remember that they are vulnerable and that you’re asking some pretty personal questions. Be respectful of their choice not to answer any or all questions; it’s okay if someone refuses to participate. Getting their consent to talk to them and record their information is important. If they do consent to speaking with you, be sure to ask every question on the survey. It’s okay to skip the ones that they might answer for you earlier in the conversation. For example, maybe they tell you they’re a veteran before you ask, so you don’t need to re-ask them later when you get to that question. Finally, there may be some questions on the survey that feel a little awkward or uncomfortable to ask. It’s okay and normal to feel that way, but it’s important that you do ask all of the questions in the way we’ve phrased them. The gender question is a good example. A lot of people might think they can identify someone’s gender by looking at and talking to them, so rather than asking “How do you identify your gender?” they might instead want to say “OK, and so I can see that you’re male….” or “You’re male, right?” to someone they think is a man. There are a few reasons we don’t want you to do that: First, there are people who don’t identify as the gender they might most readily look like, and phrasing questions in a way that makes it seem like you think you know the answer is much more likely to lead to them saying “yep, that’s right,” rather than giving you the answer of how they identify. Second, there are many people who identify as something other than male or female or whose gender identity is different from what you might think it is when looking at them. They live in a world where people probably make assumptions about them every day, and each time someone repeats that kind of judgment, it could feel really harmful to the person you’re asking, and that kind of harm adds up to a lot over time. By choosing to ask everyone, “How do you identify your gender?” you are doing a service to those who wish others knew to ask that question in a more open-ended way, rather than assuming or prescribing their identity. This same premise applies to all of the questions on the PIT count survey.”</a:t>
            </a:r>
          </a:p>
        </p:txBody>
      </p:sp>
      <p:sp>
        <p:nvSpPr>
          <p:cNvPr id="4" name="Slide Number Placeholder 3"/>
          <p:cNvSpPr>
            <a:spLocks noGrp="1"/>
          </p:cNvSpPr>
          <p:nvPr>
            <p:ph type="sldNum" sz="quarter" idx="10"/>
          </p:nvPr>
        </p:nvSpPr>
        <p:spPr/>
        <p:txBody>
          <a:bodyPr/>
          <a:lstStyle/>
          <a:p>
            <a:fld id="{9BB6F4AE-9FD2-408F-8EB3-7426F3D5A079}" type="slidenum">
              <a:rPr lang="en-US" smtClean="0"/>
              <a:t>27</a:t>
            </a:fld>
            <a:endParaRPr lang="en-US" dirty="0"/>
          </a:p>
        </p:txBody>
      </p:sp>
    </p:spTree>
    <p:extLst>
      <p:ext uri="{BB962C8B-B14F-4D97-AF65-F5344CB8AC3E}">
        <p14:creationId xmlns:p14="http://schemas.microsoft.com/office/powerpoint/2010/main" val="92237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Verification of Veteran Status is required by HUD and helps assure we accurately understand veteran’s homelessness. Please be respectful, non-judgmental, and patient when verifying status. If possible, please check HMIS to verify sheltered veterans’ status. To verify unsheltered veterans or a sheltered veteran you are unsure about, call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(701) 200-1013 </a:t>
            </a:r>
            <a:r>
              <a:rPr lang="en-US" sz="1200" dirty="0">
                <a:effectLst/>
                <a:latin typeface="Calibri" panose="020F0502020204030204" pitchFamily="34" charset="0"/>
                <a:ea typeface="Calibri" panose="020F0502020204030204" pitchFamily="34" charset="0"/>
                <a:cs typeface="Times New Roman" panose="02020603050405020304" pitchFamily="18" charset="0"/>
              </a:rPr>
              <a:t>(Fargo VA)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Fargo VA staff will be available on the 25</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from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7 am to 4 pm</a:t>
            </a:r>
            <a:r>
              <a:rPr lang="en-US" sz="1200" dirty="0">
                <a:effectLst/>
                <a:latin typeface="Calibri" panose="020F0502020204030204" pitchFamily="34" charset="0"/>
                <a:ea typeface="Calibri" panose="020F0502020204030204" pitchFamily="34" charset="0"/>
                <a:cs typeface="Times New Roman" panose="02020603050405020304" pitchFamily="18" charset="0"/>
              </a:rPr>
              <a:t>. Messages can be left at all other times and the VA staff will return your call. Please speak clearly and leave as many details as possible, including a call back number for questions if needed. The Fargo VA resources center is open during regular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veterans should also be offered help with registering for the MN Veterans Registry to help them connect to stable housing and other eligible services. Veterans can choose to join directly by calling </a:t>
            </a:r>
            <a:r>
              <a:rPr lang="en-US" sz="1200" b="1" dirty="0">
                <a:solidFill>
                  <a:srgbClr val="FF0000"/>
                </a:solidFill>
                <a:latin typeface="Calibri" panose="020F0502020204030204" pitchFamily="34" charset="0"/>
              </a:rPr>
              <a:t>1 </a:t>
            </a:r>
            <a:r>
              <a:rPr lang="en-US" sz="1200" b="1" i="0" u="none" strike="noStrike" baseline="0" dirty="0">
                <a:solidFill>
                  <a:srgbClr val="FF0000"/>
                </a:solidFill>
                <a:latin typeface="Calibri" panose="020F0502020204030204" pitchFamily="34" charset="0"/>
              </a:rPr>
              <a:t>(888) 546-5838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or surveyors can refer a Veteran to join by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completing the release of information form</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Homeless Veteran Registry: 1-888-546-5838 </a:t>
            </a:r>
          </a:p>
        </p:txBody>
      </p:sp>
      <p:sp>
        <p:nvSpPr>
          <p:cNvPr id="4" name="Slide Number Placeholder 3"/>
          <p:cNvSpPr>
            <a:spLocks noGrp="1"/>
          </p:cNvSpPr>
          <p:nvPr>
            <p:ph type="sldNum" sz="quarter" idx="5"/>
          </p:nvPr>
        </p:nvSpPr>
        <p:spPr/>
        <p:txBody>
          <a:bodyPr/>
          <a:lstStyle/>
          <a:p>
            <a:fld id="{40042B59-613B-4376-8499-247D74771BF2}" type="slidenum">
              <a:rPr lang="en-US" smtClean="0"/>
              <a:t>29</a:t>
            </a:fld>
            <a:endParaRPr lang="en-US"/>
          </a:p>
        </p:txBody>
      </p:sp>
    </p:spTree>
    <p:extLst>
      <p:ext uri="{BB962C8B-B14F-4D97-AF65-F5344CB8AC3E}">
        <p14:creationId xmlns:p14="http://schemas.microsoft.com/office/powerpoint/2010/main" val="857415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ebdings" panose="05030102010509060703" pitchFamily="18" charset="2"/>
              <a:buNone/>
            </a:pPr>
            <a:endParaRPr lang="en-US" baseline="0" dirty="0"/>
          </a:p>
          <a:p>
            <a:pPr marL="171450" indent="-171450">
              <a:buFont typeface="Webdings" panose="05030102010509060703" pitchFamily="18" charset="2"/>
              <a:buChar char="("/>
            </a:pPr>
            <a:r>
              <a:rPr lang="en-US" sz="1200" kern="1200" baseline="0" dirty="0">
                <a:solidFill>
                  <a:schemeClr val="tx1"/>
                </a:solidFill>
                <a:effectLst/>
                <a:latin typeface="+mn-lt"/>
                <a:ea typeface="+mn-ea"/>
                <a:cs typeface="+mn-cs"/>
                <a:sym typeface="Webdings" panose="05030102010509060703" pitchFamily="18" charset="2"/>
              </a:rPr>
              <a:t>“Our observation form should only be used for the people you are not able to interview, so do not fill one out for the people you talk to and complete the survey with. We also ask on the survey form for you to fill in as much detail as possible about the person you’re observing. </a:t>
            </a:r>
            <a:r>
              <a:rPr lang="en-US" baseline="0" dirty="0"/>
              <a:t>This will help us to figure out 2 main things: First, your description of what they look like and where they are will help us figure out whether or not that person has already been counted by another volunteer. So, after we’ve gotten all of the survey and observation forms back after the PIT count, we look to see if we see a description of someone wearing the same clothes or sleeping in a similar location on multiple forms. If there are multiple forms that seem to be counting the same person, the rest of the description will make it easier to tell whether it was the same person counted twice or two totally different people who were counted once. Second, your description of where they are, what they are doing, and what makes you think they may or may not be experiencing homelessness will help us to determine whether or not to count that person as “homeless” by HUD’s definition for the PIT count. So, for example, if you write that you saw someone sleeping on a park bench at 2 am, that would reasonably tell us that the person is experiencing homelessness.” </a:t>
            </a:r>
          </a:p>
          <a:p>
            <a:pPr marL="0" indent="0">
              <a:buFont typeface="Webdings" panose="05030102010509060703" pitchFamily="18" charset="2"/>
              <a:buNone/>
            </a:pPr>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30</a:t>
            </a:fld>
            <a:endParaRPr lang="en-US" dirty="0"/>
          </a:p>
        </p:txBody>
      </p:sp>
    </p:spTree>
    <p:extLst>
      <p:ext uri="{BB962C8B-B14F-4D97-AF65-F5344CB8AC3E}">
        <p14:creationId xmlns:p14="http://schemas.microsoft.com/office/powerpoint/2010/main" val="1740569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sym typeface="Webdings" panose="05030102010509060703" pitchFamily="18" charset="2"/>
              </a:rPr>
              <a:t>“When you go to fill out the actual observation form,</a:t>
            </a:r>
            <a:r>
              <a:rPr lang="en-US" sz="1200" kern="1200" baseline="0" dirty="0">
                <a:solidFill>
                  <a:schemeClr val="tx1"/>
                </a:solidFill>
                <a:effectLst/>
                <a:latin typeface="+mn-lt"/>
                <a:ea typeface="+mn-ea"/>
                <a:cs typeface="+mn-cs"/>
                <a:sym typeface="Webdings" panose="05030102010509060703" pitchFamily="18" charset="2"/>
              </a:rPr>
              <a:t> we want to know as much as possible about what you’re able to see. As we discussed earlier, this will help us to determine whether or not the person has been counted more than once by other volunteers, and it will help us determine whether or not they meet that definition of “homeless” that we talked about at the very beginning of this training. We want you to incl</a:t>
            </a:r>
            <a:r>
              <a:rPr lang="en-US" dirty="0"/>
              <a:t>ude as much detail as possible about what they look like,</a:t>
            </a:r>
            <a:r>
              <a:rPr lang="en-US" baseline="0" dirty="0"/>
              <a:t> what they are wearing, what they have </a:t>
            </a:r>
            <a:r>
              <a:rPr lang="en-US" dirty="0"/>
              <a:t>with them or near them, and why there was no survey completed with them.</a:t>
            </a:r>
            <a:r>
              <a:rPr lang="en-US" baseline="0" dirty="0"/>
              <a:t> We want to know </a:t>
            </a:r>
            <a:r>
              <a:rPr lang="en-US" dirty="0"/>
              <a:t>what makes you think they are or ar</a:t>
            </a:r>
            <a:r>
              <a:rPr lang="en-US" baseline="0" dirty="0"/>
              <a:t>e not experiencing homelessness.”</a:t>
            </a:r>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31</a:t>
            </a:fld>
            <a:endParaRPr lang="en-US" dirty="0"/>
          </a:p>
        </p:txBody>
      </p:sp>
    </p:spTree>
    <p:extLst>
      <p:ext uri="{BB962C8B-B14F-4D97-AF65-F5344CB8AC3E}">
        <p14:creationId xmlns:p14="http://schemas.microsoft.com/office/powerpoint/2010/main" val="2361299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D10D8-1740-4363-9441-4F7DF9D8243E}" type="slidenum">
              <a:rPr lang="en-US" smtClean="0"/>
              <a:t>34</a:t>
            </a:fld>
            <a:endParaRPr lang="en-US" dirty="0"/>
          </a:p>
        </p:txBody>
      </p:sp>
    </p:spTree>
    <p:extLst>
      <p:ext uri="{BB962C8B-B14F-4D97-AF65-F5344CB8AC3E}">
        <p14:creationId xmlns:p14="http://schemas.microsoft.com/office/powerpoint/2010/main" val="41804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collecting data for where people slept the night of January 24</a:t>
            </a:r>
            <a:r>
              <a:rPr lang="en-US" baseline="30000" dirty="0"/>
              <a:t>h</a:t>
            </a:r>
            <a:r>
              <a:rPr lang="en-US" baseline="0" dirty="0"/>
              <a:t> </a:t>
            </a:r>
          </a:p>
          <a:p>
            <a:r>
              <a:rPr lang="en-US" baseline="0" dirty="0"/>
              <a:t>It is a blitz or point-in-time count so we are only counting where people slept on that single night. </a:t>
            </a:r>
          </a:p>
          <a:p>
            <a:r>
              <a:rPr lang="en-US" baseline="0" dirty="0"/>
              <a:t>We can and will count for the two days following, but only capturing where people slept on the night of the count.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4</a:t>
            </a:fld>
            <a:endParaRPr lang="en-US"/>
          </a:p>
        </p:txBody>
      </p:sp>
    </p:spTree>
    <p:extLst>
      <p:ext uri="{BB962C8B-B14F-4D97-AF65-F5344CB8AC3E}">
        <p14:creationId xmlns:p14="http://schemas.microsoft.com/office/powerpoint/2010/main" val="3070960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D10D8-1740-4363-9441-4F7DF9D8243E}" type="slidenum">
              <a:rPr lang="en-US" smtClean="0"/>
              <a:t>35</a:t>
            </a:fld>
            <a:endParaRPr lang="en-US" dirty="0"/>
          </a:p>
        </p:txBody>
      </p:sp>
    </p:spTree>
    <p:extLst>
      <p:ext uri="{BB962C8B-B14F-4D97-AF65-F5344CB8AC3E}">
        <p14:creationId xmlns:p14="http://schemas.microsoft.com/office/powerpoint/2010/main" val="362134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certainly not least…..Dress Warm,</a:t>
            </a:r>
            <a:r>
              <a:rPr lang="en-US" baseline="0" dirty="0"/>
              <a:t> Have Fun and THANK YOU!</a:t>
            </a:r>
            <a:endParaRPr lang="en-US" dirty="0"/>
          </a:p>
        </p:txBody>
      </p:sp>
      <p:sp>
        <p:nvSpPr>
          <p:cNvPr id="5" name="Footer Placeholder 4"/>
          <p:cNvSpPr>
            <a:spLocks noGrp="1"/>
          </p:cNvSpPr>
          <p:nvPr>
            <p:ph type="ftr" sz="quarter" idx="11"/>
          </p:nvPr>
        </p:nvSpPr>
        <p:spPr/>
        <p:txBody>
          <a:bodyPr/>
          <a:lstStyle/>
          <a:p>
            <a:r>
              <a:rPr lang="en-US" dirty="0"/>
              <a:t>Everyone Counts</a:t>
            </a:r>
          </a:p>
        </p:txBody>
      </p:sp>
      <p:sp>
        <p:nvSpPr>
          <p:cNvPr id="6" name="Header Placeholder 5"/>
          <p:cNvSpPr>
            <a:spLocks noGrp="1"/>
          </p:cNvSpPr>
          <p:nvPr>
            <p:ph type="hdr" sz="quarter" idx="12"/>
          </p:nvPr>
        </p:nvSpPr>
        <p:spPr/>
        <p:txBody>
          <a:bodyPr/>
          <a:lstStyle/>
          <a:p>
            <a:r>
              <a:rPr lang="en-US" dirty="0"/>
              <a:t>sfhrtj</a:t>
            </a:r>
          </a:p>
        </p:txBody>
      </p:sp>
    </p:spTree>
    <p:extLst>
      <p:ext uri="{BB962C8B-B14F-4D97-AF65-F5344CB8AC3E}">
        <p14:creationId xmlns:p14="http://schemas.microsoft.com/office/powerpoint/2010/main" val="99337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this is intended to be a comprehensive count only for the single night. </a:t>
            </a:r>
          </a:p>
          <a:p>
            <a:endParaRPr lang="en-US" baseline="0" dirty="0"/>
          </a:p>
          <a:p>
            <a:r>
              <a:rPr lang="en-US" baseline="0" dirty="0"/>
              <a:t>We recognize that it may not capture the entire needs that are in our region.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5</a:t>
            </a:fld>
            <a:endParaRPr lang="en-US"/>
          </a:p>
        </p:txBody>
      </p:sp>
    </p:spTree>
    <p:extLst>
      <p:ext uri="{BB962C8B-B14F-4D97-AF65-F5344CB8AC3E}">
        <p14:creationId xmlns:p14="http://schemas.microsoft.com/office/powerpoint/2010/main" val="96935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rgbClr val="FF0000"/>
                </a:solidFill>
              </a:rPr>
              <a:t>For the rest of this training we will be focusing on the unsheltered PIT. </a:t>
            </a:r>
          </a:p>
        </p:txBody>
      </p:sp>
      <p:sp>
        <p:nvSpPr>
          <p:cNvPr id="4" name="Slide Number Placeholder 3"/>
          <p:cNvSpPr>
            <a:spLocks noGrp="1"/>
          </p:cNvSpPr>
          <p:nvPr>
            <p:ph type="sldNum" sz="quarter" idx="5"/>
          </p:nvPr>
        </p:nvSpPr>
        <p:spPr/>
        <p:txBody>
          <a:bodyPr/>
          <a:lstStyle/>
          <a:p>
            <a:fld id="{40042B59-613B-4376-8499-247D74771BF2}" type="slidenum">
              <a:rPr lang="en-US" smtClean="0"/>
              <a:t>6</a:t>
            </a:fld>
            <a:endParaRPr lang="en-US"/>
          </a:p>
        </p:txBody>
      </p:sp>
    </p:spTree>
    <p:extLst>
      <p:ext uri="{BB962C8B-B14F-4D97-AF65-F5344CB8AC3E}">
        <p14:creationId xmlns:p14="http://schemas.microsoft.com/office/powerpoint/2010/main" val="326145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7</a:t>
            </a:fld>
            <a:endParaRPr lang="en-US"/>
          </a:p>
        </p:txBody>
      </p:sp>
    </p:spTree>
    <p:extLst>
      <p:ext uri="{BB962C8B-B14F-4D97-AF65-F5344CB8AC3E}">
        <p14:creationId xmlns:p14="http://schemas.microsoft.com/office/powerpoint/2010/main" val="325010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While these situations are sometimes not considered safe or ideal, HUD does not consider them to be unsheltered so are not to be counted in the unsheltered PIT.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 who are doubled up with family or friends</a:t>
            </a: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Do not count persons in a motel in which they are paying for themselves. T</a:t>
            </a:r>
            <a:r>
              <a:rPr lang="en-US" i="1" dirty="0"/>
              <a:t>hose in a motel paid for by a church, agency, or law enforcement can be counted as part of the sheltered count.</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persons staying in sheltered locations will be counted in the sheltered count (HMIS or Aggregate Survey).</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people who are traveling – this mostly applies to finding someone in a rest area or parking lot sleeping. We need to discern whether they have a car full of items due to living in their car or moving.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8</a:t>
            </a:fld>
            <a:endParaRPr lang="en-US"/>
          </a:p>
        </p:txBody>
      </p:sp>
    </p:spTree>
    <p:extLst>
      <p:ext uri="{BB962C8B-B14F-4D97-AF65-F5344CB8AC3E}">
        <p14:creationId xmlns:p14="http://schemas.microsoft.com/office/powerpoint/2010/main" val="341350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While these situations are sometimes not considered safe or ideal, HUD does not consider them to be unsheltered so are not to be counted in the unsheltered PIT.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 who are doubled up with family or friends</a:t>
            </a: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Do not count persons in a motel in which they are paying for themselves. T</a:t>
            </a:r>
            <a:r>
              <a:rPr lang="en-US" i="1" dirty="0"/>
              <a:t>hose in a motel paid for by a church, agency, or law enforcement can be counted as part of the sheltered count.</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persons staying in sheltered locations will be counted in the sheltered count (HMIS or Aggregate Survey).</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people who are traveling – this mostly applies to finding someone in a rest area or parking lot sleeping. We need to discern whether they have a car full of items due to living in their car or moving.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9</a:t>
            </a:fld>
            <a:endParaRPr lang="en-US"/>
          </a:p>
        </p:txBody>
      </p:sp>
    </p:spTree>
    <p:extLst>
      <p:ext uri="{BB962C8B-B14F-4D97-AF65-F5344CB8AC3E}">
        <p14:creationId xmlns:p14="http://schemas.microsoft.com/office/powerpoint/2010/main" val="114187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While these situations are sometimes not considered safe or ideal, HUD does not consider them to be unsheltered so are not to be counted in the unsheltered PIT.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 who are doubled up with family or friends</a:t>
            </a: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lang="en-US" dirty="0"/>
              <a:t>Do not count persons in a motel in which they are paying for themselves. T</a:t>
            </a:r>
            <a:r>
              <a:rPr lang="en-US" i="1" dirty="0"/>
              <a:t>hose in a motel paid for by a church, agency, or law enforcement can be counted as part of the sheltered count.</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persons staying in sheltered locations will be counted in the sheltered count (HMIS or Aggregate Survey).</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914400" algn="l"/>
              </a:tabLs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count people who are traveling – this mostly applies to finding someone in a rest area or parking lot sleeping. We need to discern whether they have a car full of items due to living in their car or moving. </a:t>
            </a:r>
          </a:p>
          <a:p>
            <a:pPr>
              <a:tabLst>
                <a:tab pos="914400" algn="l"/>
              </a:tabLst>
            </a:pP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042B59-613B-4376-8499-247D74771BF2}" type="slidenum">
              <a:rPr lang="en-US" smtClean="0"/>
              <a:t>10</a:t>
            </a:fld>
            <a:endParaRPr lang="en-US"/>
          </a:p>
        </p:txBody>
      </p:sp>
    </p:spTree>
    <p:extLst>
      <p:ext uri="{BB962C8B-B14F-4D97-AF65-F5344CB8AC3E}">
        <p14:creationId xmlns:p14="http://schemas.microsoft.com/office/powerpoint/2010/main" val="76617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AC9B-3B87-46B9-8D2B-E70E3CC14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EFD6F9-CDD6-4A4B-A6B2-F777F41FA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00D07A-0A92-4F73-9E05-236B7BAB94E3}"/>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5" name="Footer Placeholder 4">
            <a:extLst>
              <a:ext uri="{FF2B5EF4-FFF2-40B4-BE49-F238E27FC236}">
                <a16:creationId xmlns:a16="http://schemas.microsoft.com/office/drawing/2014/main" id="{753C4935-7D5B-492E-8428-592F1C644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DDE88-EC21-4FDC-8D35-7737559F0B60}"/>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43505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8211-C9D0-4467-99FD-1E9F16FBBC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AD328D-17F7-41E6-8939-BEFDB8318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14AD0-B088-45A2-801E-7E3D2C005366}"/>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5" name="Footer Placeholder 4">
            <a:extLst>
              <a:ext uri="{FF2B5EF4-FFF2-40B4-BE49-F238E27FC236}">
                <a16:creationId xmlns:a16="http://schemas.microsoft.com/office/drawing/2014/main" id="{8210D2F7-CEA6-4E93-8DF0-A8BA6C3AD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DD459-456F-4143-8710-3B9DDBCBB271}"/>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82253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414D3-8956-4704-8953-F5464717A3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58F1D-CC50-4707-B266-BA08E610B6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C63FC-EF8F-4303-B0F2-E28BBCE2BBE9}"/>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5" name="Footer Placeholder 4">
            <a:extLst>
              <a:ext uri="{FF2B5EF4-FFF2-40B4-BE49-F238E27FC236}">
                <a16:creationId xmlns:a16="http://schemas.microsoft.com/office/drawing/2014/main" id="{4FFDDC25-11F8-481A-AE3C-FD9336BD6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167B2-671E-49D9-874E-9B1CC83AD342}"/>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283922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6A06-763B-4876-96F2-1D1444544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013C2-262A-42AB-A5D4-2B39088E2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7DE4D-7515-4EA5-B283-93EB23C0B061}"/>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5" name="Footer Placeholder 4">
            <a:extLst>
              <a:ext uri="{FF2B5EF4-FFF2-40B4-BE49-F238E27FC236}">
                <a16:creationId xmlns:a16="http://schemas.microsoft.com/office/drawing/2014/main" id="{EECA1C37-2D97-4205-9E76-EF0D68210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6F8BC-93B9-4FF7-B1FE-0AEDF90B77B5}"/>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303591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E0B7-DF44-4D4D-A7C0-FC1C09BDB2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9345-0BE1-4E77-A18D-EE7C82A11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AAB49E-2883-43D5-9266-8CCDB0906DCE}"/>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5" name="Footer Placeholder 4">
            <a:extLst>
              <a:ext uri="{FF2B5EF4-FFF2-40B4-BE49-F238E27FC236}">
                <a16:creationId xmlns:a16="http://schemas.microsoft.com/office/drawing/2014/main" id="{638EE041-6DE9-4DA5-9A6A-BBAD90751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7E6FE-6DB2-45BD-86F6-2CB21ED82542}"/>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411140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A4ED-DCE8-4FE3-8726-31522CA2B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D8DE2-3B8D-478D-9C1D-1C18415ACF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20800-FE85-41BA-B233-2D25735BA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F97820-06CD-4D69-977B-FCFD439E79D7}"/>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6" name="Footer Placeholder 5">
            <a:extLst>
              <a:ext uri="{FF2B5EF4-FFF2-40B4-BE49-F238E27FC236}">
                <a16:creationId xmlns:a16="http://schemas.microsoft.com/office/drawing/2014/main" id="{A6886658-E84A-41CA-8EC1-DCC5A2949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1DF8B-13A0-4EF6-8E45-C0F6DB74A5AC}"/>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52395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960B-7CA2-404D-940A-3A9B7A48A7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979FCC-DE3E-41E1-8857-056D7A603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EA6894-3F51-457A-B523-D6268E4B51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6CFD8-F9D1-4200-BB7E-76A70EDAF0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96A3E-FFCD-44E7-9C88-20026F71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8F9CC3-D3E2-472A-94E7-37108B5FCD09}"/>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8" name="Footer Placeholder 7">
            <a:extLst>
              <a:ext uri="{FF2B5EF4-FFF2-40B4-BE49-F238E27FC236}">
                <a16:creationId xmlns:a16="http://schemas.microsoft.com/office/drawing/2014/main" id="{DFD5D801-BDEC-4A7C-90C6-03C66DC1FE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4C0140-E2A7-44F0-BC4A-3EF9E34F6319}"/>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362687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67AC-5426-4DE2-913F-6CD12ADFA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4C152B-0545-420C-9AD4-A633C1B9743B}"/>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4" name="Footer Placeholder 3">
            <a:extLst>
              <a:ext uri="{FF2B5EF4-FFF2-40B4-BE49-F238E27FC236}">
                <a16:creationId xmlns:a16="http://schemas.microsoft.com/office/drawing/2014/main" id="{6403CA7C-68E8-4894-82FB-1480655F51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C0CF3B-787D-4E24-BB0B-A021E5410CAC}"/>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47980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B79AD-E1A2-4A8A-AB97-D33787657C98}"/>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3" name="Footer Placeholder 2">
            <a:extLst>
              <a:ext uri="{FF2B5EF4-FFF2-40B4-BE49-F238E27FC236}">
                <a16:creationId xmlns:a16="http://schemas.microsoft.com/office/drawing/2014/main" id="{910A36C0-52EE-451C-98E6-72243E39E3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0EE29-5C9B-4AC2-81E8-17BBA43B3D79}"/>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179548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104A-F0BF-4543-A626-C401B74C3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54A18-79C5-41D4-8321-2FA2D71A9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619B4F-52D3-4447-A37B-A338116BF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E38BD-532D-4C64-B4D8-2DB94DF6405A}"/>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6" name="Footer Placeholder 5">
            <a:extLst>
              <a:ext uri="{FF2B5EF4-FFF2-40B4-BE49-F238E27FC236}">
                <a16:creationId xmlns:a16="http://schemas.microsoft.com/office/drawing/2014/main" id="{B71F767F-BCB6-40F2-9A95-C3838418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C2F9D-C7AC-4BF1-A6B8-E3E4C9CD07E7}"/>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221438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9D75-7826-42BB-B994-1C4663D9A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CEE953-9616-492A-BD90-E0B6AF74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E0F9B5-3B66-4756-9C24-2256D95D3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B0D48-CF06-4860-AB18-50111C088BE5}"/>
              </a:ext>
            </a:extLst>
          </p:cNvPr>
          <p:cNvSpPr>
            <a:spLocks noGrp="1"/>
          </p:cNvSpPr>
          <p:nvPr>
            <p:ph type="dt" sz="half" idx="10"/>
          </p:nvPr>
        </p:nvSpPr>
        <p:spPr/>
        <p:txBody>
          <a:bodyPr/>
          <a:lstStyle/>
          <a:p>
            <a:fld id="{7263A192-4D12-409D-AFA3-D5FD370F1E32}" type="datetimeFigureOut">
              <a:rPr lang="en-US" smtClean="0"/>
              <a:t>1/22/2024</a:t>
            </a:fld>
            <a:endParaRPr lang="en-US"/>
          </a:p>
        </p:txBody>
      </p:sp>
      <p:sp>
        <p:nvSpPr>
          <p:cNvPr id="6" name="Footer Placeholder 5">
            <a:extLst>
              <a:ext uri="{FF2B5EF4-FFF2-40B4-BE49-F238E27FC236}">
                <a16:creationId xmlns:a16="http://schemas.microsoft.com/office/drawing/2014/main" id="{46BE2ED9-64B8-4766-AC47-2B0E89801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AE64F-8D92-48FC-9625-F82BA0534C33}"/>
              </a:ext>
            </a:extLst>
          </p:cNvPr>
          <p:cNvSpPr>
            <a:spLocks noGrp="1"/>
          </p:cNvSpPr>
          <p:nvPr>
            <p:ph type="sldNum" sz="quarter" idx="12"/>
          </p:nvPr>
        </p:nvSpPr>
        <p:spPr/>
        <p:txBody>
          <a:bodyPr/>
          <a:lstStyle/>
          <a:p>
            <a:fld id="{E77D14DA-4246-441C-8A4E-F77DF3860C81}" type="slidenum">
              <a:rPr lang="en-US" smtClean="0"/>
              <a:t>‹#›</a:t>
            </a:fld>
            <a:endParaRPr lang="en-US"/>
          </a:p>
        </p:txBody>
      </p:sp>
    </p:spTree>
    <p:extLst>
      <p:ext uri="{BB962C8B-B14F-4D97-AF65-F5344CB8AC3E}">
        <p14:creationId xmlns:p14="http://schemas.microsoft.com/office/powerpoint/2010/main" val="409770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7E9C-0AFE-4F81-AA56-E2DD48370A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5471A3-C239-49CE-8A22-A61AA5FFC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0CB15-F49F-4BC1-BAC1-A44B2050F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3A192-4D12-409D-AFA3-D5FD370F1E32}" type="datetimeFigureOut">
              <a:rPr lang="en-US" smtClean="0"/>
              <a:t>1/22/2024</a:t>
            </a:fld>
            <a:endParaRPr lang="en-US"/>
          </a:p>
        </p:txBody>
      </p:sp>
      <p:sp>
        <p:nvSpPr>
          <p:cNvPr id="5" name="Footer Placeholder 4">
            <a:extLst>
              <a:ext uri="{FF2B5EF4-FFF2-40B4-BE49-F238E27FC236}">
                <a16:creationId xmlns:a16="http://schemas.microsoft.com/office/drawing/2014/main" id="{4B8F9491-0AA6-421C-8F3D-5554705DD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FFFC70-735D-4B66-A454-20F90363D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D14DA-4246-441C-8A4E-F77DF3860C81}" type="slidenum">
              <a:rPr lang="en-US" smtClean="0"/>
              <a:t>‹#›</a:t>
            </a:fld>
            <a:endParaRPr lang="en-US"/>
          </a:p>
        </p:txBody>
      </p:sp>
    </p:spTree>
    <p:extLst>
      <p:ext uri="{BB962C8B-B14F-4D97-AF65-F5344CB8AC3E}">
        <p14:creationId xmlns:p14="http://schemas.microsoft.com/office/powerpoint/2010/main" val="4192871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tatic1.squarespace.com/static/5e163f4f3411163c1a7fdc95/t/658351e0fdb36b483af53682/1703104997045/2024-Point-in-Time-Count-Short-Survey.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ocs.google.com/forms/d/e/1FAIpQLSeHcvdXpgVBzkQYveF9qL4IwV-jVcQOV7FyKjKeQ_0ExUxuhQ/viewfor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tatic1.squarespace.com/static/5e163f4f3411163c1a7fdc95/t/658351e0fdb36b483af53682/1703104997045/2024-Point-in-Time-Count-Short-Survey.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static1.squarespace.com/static/5e163f4f3411163c1a7fdc95/t/658351e0fdb36b483af53682/1703104997045/2024-Point-in-Time-Count-Short-Survey.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static1.squarespace.com/static/5e163f4f3411163c1a7fdc95/t/658351e0fdb36b483af53682/1703104997045/2024-Point-in-Time-Count-Short-Survey.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atic1.squarespace.com/static/5e163f4f3411163c1a7fdc95/t/658351e0fdb36b483af53682/1703104997045/2024-Point-in-Time-Count-Short-Survey.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static1.squarespace.com/static/5e163f4f3411163c1a7fdc95/t/658351e0fdb36b483af53682/1703104997045/2024-Point-in-Time-Count-Short-Survey.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forms/d/e/1FAIpQLSeHcvdXpgVBzkQYveF9qL4IwV-jVcQOV7FyKjKeQ_0ExUxuhQ/viewfor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forms/d/e/1FAIpQLSeHcvdXpgVBzkQYveF9qL4IwV-jVcQOV7FyKjKeQ_0ExUxuhQ/viewfor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forms/d/e/1FAIpQLSeHcvdXpgVBzkQYveF9qL4IwV-jVcQOV7FyKjKeQ_0ExUxuhQ/viewfor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mn.gov/mdva/assets/2023-09-22-hvr-application-fy24_tcm1066-592868.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homelesstohoused.com/Volunteer%20Waiver.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7B2DE98-1E76-0EB1-1F7D-D2E577D59761}"/>
              </a:ext>
            </a:extLst>
          </p:cNvPr>
          <p:cNvSpPr>
            <a:spLocks noGrp="1"/>
          </p:cNvSpPr>
          <p:nvPr>
            <p:ph type="ctrTitle"/>
          </p:nvPr>
        </p:nvSpPr>
        <p:spPr>
          <a:xfrm>
            <a:off x="838199" y="1174819"/>
            <a:ext cx="4826795" cy="2858363"/>
          </a:xfrm>
        </p:spPr>
        <p:txBody>
          <a:bodyPr>
            <a:normAutofit fontScale="90000"/>
          </a:bodyPr>
          <a:lstStyle/>
          <a:p>
            <a:pPr algn="l"/>
            <a:r>
              <a:rPr lang="en-US" sz="6100" dirty="0">
                <a:solidFill>
                  <a:schemeClr val="bg1"/>
                </a:solidFill>
              </a:rPr>
              <a:t>2024 PIT: Counting those without shelter! </a:t>
            </a:r>
          </a:p>
        </p:txBody>
      </p:sp>
      <p:pic>
        <p:nvPicPr>
          <p:cNvPr id="2054" name="Picture 6" descr="Health Conditions Among Unsheltered Adults in the U.S. - California Policy  Lab">
            <a:extLst>
              <a:ext uri="{FF2B5EF4-FFF2-40B4-BE49-F238E27FC236}">
                <a16:creationId xmlns:a16="http://schemas.microsoft.com/office/drawing/2014/main" id="{2CD83BD3-572B-3FF7-9FD5-2B286AF39C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80" r="12568"/>
          <a:stretch/>
        </p:blipFill>
        <p:spPr bwMode="auto">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61" name="Freeform: Shape 206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Shape 2062">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8151E7EC-30E1-BA00-578D-6D4B07BA2810}"/>
              </a:ext>
            </a:extLst>
          </p:cNvPr>
          <p:cNvSpPr txBox="1"/>
          <p:nvPr/>
        </p:nvSpPr>
        <p:spPr>
          <a:xfrm>
            <a:off x="7231884" y="5831959"/>
            <a:ext cx="3730267" cy="369332"/>
          </a:xfrm>
          <a:prstGeom prst="rect">
            <a:avLst/>
          </a:prstGeom>
          <a:noFill/>
        </p:spPr>
        <p:txBody>
          <a:bodyPr wrap="square" rtlCol="0">
            <a:spAutoFit/>
          </a:bodyPr>
          <a:lstStyle/>
          <a:p>
            <a:r>
              <a:rPr lang="en-US" dirty="0">
                <a:solidFill>
                  <a:schemeClr val="bg1"/>
                </a:solidFill>
              </a:rPr>
              <a:t>How to conduct the 2024 PIT!</a:t>
            </a:r>
          </a:p>
        </p:txBody>
      </p:sp>
    </p:spTree>
    <p:extLst>
      <p:ext uri="{BB962C8B-B14F-4D97-AF65-F5344CB8AC3E}">
        <p14:creationId xmlns:p14="http://schemas.microsoft.com/office/powerpoint/2010/main" val="13073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Other things to know before we start! </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normAutofit fontScale="92500" lnSpcReduction="20000"/>
          </a:bodyPr>
          <a:lstStyle/>
          <a:p>
            <a:r>
              <a:rPr lang="en-US" dirty="0"/>
              <a:t>The CoC Code is MN-508 West Central MN</a:t>
            </a:r>
          </a:p>
          <a:p>
            <a:r>
              <a:rPr lang="en-US" dirty="0"/>
              <a:t>All the “Surveyor Questions” must be completed </a:t>
            </a:r>
          </a:p>
          <a:p>
            <a:r>
              <a:rPr lang="en-US" dirty="0"/>
              <a:t>Never put the address of a domestic violence provider in the “Specific Location” </a:t>
            </a:r>
          </a:p>
          <a:p>
            <a:r>
              <a:rPr lang="en-US" dirty="0"/>
              <a:t>A respondent does not have to answer any question they don’t want to and can end the survey at any point. </a:t>
            </a:r>
          </a:p>
          <a:p>
            <a:r>
              <a:rPr lang="en-US" dirty="0"/>
              <a:t>You should still turn in partially completed surveys. </a:t>
            </a:r>
          </a:p>
          <a:p>
            <a:r>
              <a:rPr lang="en-US" dirty="0"/>
              <a:t>It is possible to conduct the survey directly through the PIT LIVE portal. However, if you interview households, you will need to track the Household ID of the first respondent (i.e., write it down) to link the household together. If you use a phone or tablet to survey, keep in mind that cold weather drains batteries quickly. Have a backup method handy (and a charger).</a:t>
            </a:r>
            <a:endParaRPr lang="en-US" u="sng" dirty="0"/>
          </a:p>
        </p:txBody>
      </p:sp>
    </p:spTree>
    <p:extLst>
      <p:ext uri="{BB962C8B-B14F-4D97-AF65-F5344CB8AC3E}">
        <p14:creationId xmlns:p14="http://schemas.microsoft.com/office/powerpoint/2010/main" val="307848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Household ID Composition</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normAutofit/>
          </a:bodyPr>
          <a:lstStyle/>
          <a:p>
            <a:r>
              <a:rPr lang="en-US" dirty="0"/>
              <a:t>All respondents within one household should be identified by the same Household ID </a:t>
            </a:r>
          </a:p>
          <a:p>
            <a:r>
              <a:rPr lang="en-US" u="sng" dirty="0"/>
              <a:t>Correct Household ID composition </a:t>
            </a:r>
          </a:p>
          <a:p>
            <a:pPr lvl="1"/>
            <a:r>
              <a:rPr lang="en-US" dirty="0"/>
              <a:t>CoC </a:t>
            </a:r>
            <a:r>
              <a:rPr lang="en-US" b="1" dirty="0"/>
              <a:t>+</a:t>
            </a:r>
            <a:r>
              <a:rPr lang="en-US" dirty="0"/>
              <a:t> First 3 letters of the First Respondent's First Name </a:t>
            </a:r>
            <a:r>
              <a:rPr lang="en-US" b="1" dirty="0"/>
              <a:t>+</a:t>
            </a:r>
            <a:r>
              <a:rPr lang="en-US" dirty="0"/>
              <a:t> First 3 letters of the First Respondent's Last Name  </a:t>
            </a:r>
          </a:p>
          <a:p>
            <a:r>
              <a:rPr lang="en-US" dirty="0"/>
              <a:t>If you conduct the survey in PIT LIVE for a household you will need to track the Household ID of the first respondent (i.e., write it down) to link the household together. </a:t>
            </a:r>
            <a:endParaRPr lang="en-US" u="sng" dirty="0"/>
          </a:p>
        </p:txBody>
      </p:sp>
    </p:spTree>
    <p:extLst>
      <p:ext uri="{BB962C8B-B14F-4D97-AF65-F5344CB8AC3E}">
        <p14:creationId xmlns:p14="http://schemas.microsoft.com/office/powerpoint/2010/main" val="369294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EA32-4000-8179-8578-CE34BE28C7BD}"/>
              </a:ext>
            </a:extLst>
          </p:cNvPr>
          <p:cNvSpPr>
            <a:spLocks noGrp="1"/>
          </p:cNvSpPr>
          <p:nvPr>
            <p:ph type="title"/>
          </p:nvPr>
        </p:nvSpPr>
        <p:spPr/>
        <p:txBody>
          <a:bodyPr/>
          <a:lstStyle/>
          <a:p>
            <a:r>
              <a:rPr lang="en-US" dirty="0">
                <a:solidFill>
                  <a:schemeClr val="accent1"/>
                </a:solidFill>
              </a:rPr>
              <a:t>Conducting the Survey</a:t>
            </a:r>
          </a:p>
        </p:txBody>
      </p:sp>
      <p:sp>
        <p:nvSpPr>
          <p:cNvPr id="3" name="Text Placeholder 2">
            <a:extLst>
              <a:ext uri="{FF2B5EF4-FFF2-40B4-BE49-F238E27FC236}">
                <a16:creationId xmlns:a16="http://schemas.microsoft.com/office/drawing/2014/main" id="{2AE5F5A8-E469-E8CE-246F-CFAD06BC2C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83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r>
              <a:rPr lang="en-US" dirty="0">
                <a:solidFill>
                  <a:schemeClr val="accent1"/>
                </a:solidFill>
              </a:rPr>
              <a:t>Steps to Conducting Surveys</a:t>
            </a:r>
          </a:p>
        </p:txBody>
      </p:sp>
      <p:sp>
        <p:nvSpPr>
          <p:cNvPr id="3" name="Content Placeholder 2"/>
          <p:cNvSpPr>
            <a:spLocks noGrp="1"/>
          </p:cNvSpPr>
          <p:nvPr>
            <p:ph idx="1"/>
          </p:nvPr>
        </p:nvSpPr>
        <p:spPr>
          <a:xfrm>
            <a:off x="838200" y="1690688"/>
            <a:ext cx="10515600" cy="3080114"/>
          </a:xfrm>
        </p:spPr>
        <p:txBody>
          <a:bodyPr>
            <a:normAutofit/>
          </a:bodyPr>
          <a:lstStyle/>
          <a:p>
            <a:r>
              <a:rPr lang="en-US" dirty="0"/>
              <a:t>Step 1: Approach &amp; Introduction</a:t>
            </a:r>
          </a:p>
          <a:p>
            <a:r>
              <a:rPr lang="en-US" dirty="0"/>
              <a:t>Step 2: Explain what you’re doing &amp; get consent</a:t>
            </a:r>
          </a:p>
          <a:p>
            <a:r>
              <a:rPr lang="en-US" dirty="0"/>
              <a:t>Step 3: Conduct the interview using the survey form</a:t>
            </a:r>
          </a:p>
          <a:p>
            <a:r>
              <a:rPr lang="en-US" dirty="0"/>
              <a:t>Step 4: Close the interview </a:t>
            </a:r>
          </a:p>
          <a:p>
            <a:r>
              <a:rPr lang="en-US" dirty="0"/>
              <a:t>Step 5: Record what you heard and observed</a:t>
            </a:r>
          </a:p>
          <a:p>
            <a:endParaRPr lang="en-US" dirty="0"/>
          </a:p>
          <a:p>
            <a:pPr lvl="1"/>
            <a:endParaRPr lang="en-US" dirty="0"/>
          </a:p>
        </p:txBody>
      </p:sp>
    </p:spTree>
    <p:extLst>
      <p:ext uri="{BB962C8B-B14F-4D97-AF65-F5344CB8AC3E}">
        <p14:creationId xmlns:p14="http://schemas.microsoft.com/office/powerpoint/2010/main" val="164377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r>
              <a:rPr lang="en-US" dirty="0">
                <a:solidFill>
                  <a:schemeClr val="accent1"/>
                </a:solidFill>
              </a:rPr>
              <a:t>Step 1: Approach &amp; Introduction</a:t>
            </a:r>
          </a:p>
        </p:txBody>
      </p:sp>
      <p:sp>
        <p:nvSpPr>
          <p:cNvPr id="3" name="Content Placeholder 2"/>
          <p:cNvSpPr>
            <a:spLocks noGrp="1"/>
          </p:cNvSpPr>
          <p:nvPr>
            <p:ph idx="1"/>
          </p:nvPr>
        </p:nvSpPr>
        <p:spPr>
          <a:xfrm>
            <a:off x="838200" y="1402672"/>
            <a:ext cx="10515600" cy="4030315"/>
          </a:xfrm>
        </p:spPr>
        <p:txBody>
          <a:bodyPr>
            <a:normAutofit fontScale="92500"/>
          </a:bodyPr>
          <a:lstStyle/>
          <a:p>
            <a:r>
              <a:rPr lang="en-US" sz="2400" dirty="0"/>
              <a:t>Approach the person and introduce yourself</a:t>
            </a:r>
          </a:p>
          <a:p>
            <a:r>
              <a:rPr lang="en-US" sz="2400" dirty="0"/>
              <a:t>Find out if they are unsheltered. Remember persons do not always fit our stereotypes – don’t assumer someone is or is not homeless</a:t>
            </a:r>
          </a:p>
          <a:p>
            <a:r>
              <a:rPr lang="en-US" sz="2400" dirty="0"/>
              <a:t>If unsheltered, ask if the person has a few minutes to answer some questions</a:t>
            </a:r>
          </a:p>
          <a:p>
            <a:r>
              <a:rPr lang="en-US" sz="2400" dirty="0"/>
              <a:t>Keep in mind:</a:t>
            </a:r>
          </a:p>
          <a:p>
            <a:pPr lvl="1"/>
            <a:r>
              <a:rPr lang="en-US" dirty="0"/>
              <a:t>You are entering someone's home</a:t>
            </a:r>
          </a:p>
          <a:p>
            <a:pPr lvl="1"/>
            <a:r>
              <a:rPr lang="en-US" dirty="0"/>
              <a:t>Individuals sleeping outside may be dealing with active addiction, mental health concerns, and significant trauma histories. Do not sneak up on or startle people. Never shine flashlights in people’s faces.</a:t>
            </a:r>
          </a:p>
          <a:p>
            <a:pPr lvl="1"/>
            <a:r>
              <a:rPr lang="en-US" dirty="0"/>
              <a:t>Maintain eye contact (if possible) and an open stance with your hands visible. Use a tone of voice that’s approachable. Speak slowly, be polite, and don’t shout.</a:t>
            </a:r>
          </a:p>
        </p:txBody>
      </p:sp>
      <p:sp>
        <p:nvSpPr>
          <p:cNvPr id="12" name="Rectangle 11" descr="Background."/>
          <p:cNvSpPr/>
          <p:nvPr/>
        </p:nvSpPr>
        <p:spPr>
          <a:xfrm>
            <a:off x="2186817" y="5637320"/>
            <a:ext cx="8116538" cy="1057689"/>
          </a:xfrm>
          <a:prstGeom prst="rect">
            <a:avLst/>
          </a:prstGeom>
        </p:spPr>
        <p:style>
          <a:lnRef idx="1">
            <a:schemeClr val="accent6">
              <a:hueOff val="0"/>
              <a:satOff val="0"/>
              <a:lumOff val="0"/>
              <a:alphaOff val="0"/>
            </a:schemeClr>
          </a:lnRef>
          <a:fillRef idx="1">
            <a:schemeClr val="accent6">
              <a:alpha val="40000"/>
              <a:tint val="40000"/>
              <a:hueOff val="0"/>
              <a:satOff val="0"/>
              <a:lumOff val="0"/>
              <a:alphaOff val="0"/>
            </a:schemeClr>
          </a:fillRef>
          <a:effectRef idx="0">
            <a:schemeClr val="accent6">
              <a:alpha val="4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descr="This icon is a beginning quotation mark to denote that the text in the box next to it is a sample quotation to use when speaking with people experiencing homelessness.&#10;"/>
          <p:cNvSpPr/>
          <p:nvPr/>
        </p:nvSpPr>
        <p:spPr>
          <a:xfrm>
            <a:off x="2011733" y="5478318"/>
            <a:ext cx="978842" cy="1016911"/>
          </a:xfrm>
          <a:prstGeom prst="rect">
            <a:avLst/>
          </a:prstGeom>
          <a: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l="-3000" r="-3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Rectangle 12"/>
          <p:cNvSpPr/>
          <p:nvPr/>
        </p:nvSpPr>
        <p:spPr>
          <a:xfrm>
            <a:off x="2152504" y="5591989"/>
            <a:ext cx="8116539" cy="1239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47146" tIns="80010" rIns="80010" bIns="80010" numCol="1" spcCol="1270" anchor="ctr" anchorCtr="0">
            <a:noAutofit/>
          </a:bodyPr>
          <a:lstStyle/>
          <a:p>
            <a:pPr lvl="0" algn="l" defTabSz="933450">
              <a:lnSpc>
                <a:spcPct val="90000"/>
              </a:lnSpc>
              <a:spcBef>
                <a:spcPct val="0"/>
              </a:spcBef>
              <a:spcAft>
                <a:spcPct val="35000"/>
              </a:spcAft>
            </a:pPr>
            <a:r>
              <a:rPr lang="en-US" i="1" kern="1200" dirty="0"/>
              <a:t>Hi, my name is [name]. We’re out here trying to talk to folks who might not have a safe place to sleep tonight. Do you have a safe place to sleep tonight? Do you know where I might find some people around here who don’t?</a:t>
            </a:r>
          </a:p>
        </p:txBody>
      </p:sp>
    </p:spTree>
    <p:extLst>
      <p:ext uri="{BB962C8B-B14F-4D97-AF65-F5344CB8AC3E}">
        <p14:creationId xmlns:p14="http://schemas.microsoft.com/office/powerpoint/2010/main" val="300284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0512" cy="1325563"/>
          </a:xfrm>
        </p:spPr>
        <p:txBody>
          <a:bodyPr/>
          <a:lstStyle/>
          <a:p>
            <a:pPr marL="0" indent="0">
              <a:buNone/>
            </a:pPr>
            <a:r>
              <a:rPr lang="en-US" dirty="0">
                <a:solidFill>
                  <a:schemeClr val="accent1"/>
                </a:solidFill>
              </a:rPr>
              <a:t>Step 2: Explain what you’re doing &amp; get consent</a:t>
            </a:r>
          </a:p>
        </p:txBody>
      </p:sp>
      <p:sp>
        <p:nvSpPr>
          <p:cNvPr id="3" name="Content Placeholder 2"/>
          <p:cNvSpPr>
            <a:spLocks noGrp="1"/>
          </p:cNvSpPr>
          <p:nvPr>
            <p:ph idx="1"/>
          </p:nvPr>
        </p:nvSpPr>
        <p:spPr/>
        <p:txBody>
          <a:bodyPr>
            <a:normAutofit/>
          </a:bodyPr>
          <a:lstStyle/>
          <a:p>
            <a:r>
              <a:rPr lang="en-US" dirty="0"/>
              <a:t>Explain why you’re there</a:t>
            </a:r>
          </a:p>
          <a:p>
            <a:r>
              <a:rPr lang="en-US" dirty="0"/>
              <a:t>Offer giveaways or incentives (i.e., socks, hand warmers, gloves, etc.)</a:t>
            </a:r>
          </a:p>
          <a:p>
            <a:r>
              <a:rPr lang="en-US" dirty="0"/>
              <a:t>If they consent to answering your questions, continue with the interview. If they don’t, thank them for their time, and use the observation form.</a:t>
            </a:r>
          </a:p>
        </p:txBody>
      </p:sp>
      <p:sp>
        <p:nvSpPr>
          <p:cNvPr id="12" name="Rectangle 11" descr="Background."/>
          <p:cNvSpPr/>
          <p:nvPr/>
        </p:nvSpPr>
        <p:spPr>
          <a:xfrm>
            <a:off x="1578004" y="5094530"/>
            <a:ext cx="9124015" cy="1398345"/>
          </a:xfrm>
          <a:prstGeom prst="rect">
            <a:avLst/>
          </a:prstGeom>
        </p:spPr>
        <p:style>
          <a:lnRef idx="1">
            <a:schemeClr val="accent5">
              <a:hueOff val="0"/>
              <a:satOff val="0"/>
              <a:lumOff val="0"/>
              <a:alphaOff val="0"/>
            </a:schemeClr>
          </a:lnRef>
          <a:fillRef idx="1">
            <a:schemeClr val="accent5">
              <a:alpha val="40000"/>
              <a:tint val="40000"/>
              <a:hueOff val="0"/>
              <a:satOff val="0"/>
              <a:lumOff val="0"/>
              <a:alphaOff val="0"/>
            </a:schemeClr>
          </a:fillRef>
          <a:effectRef idx="0">
            <a:schemeClr val="accent5">
              <a:alpha val="4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p:cNvSpPr/>
          <p:nvPr/>
        </p:nvSpPr>
        <p:spPr>
          <a:xfrm>
            <a:off x="1578004" y="5165086"/>
            <a:ext cx="9124015" cy="13983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47146" tIns="64770" rIns="64770" bIns="64770" numCol="1" spcCol="1270" anchor="ctr" anchorCtr="0">
            <a:noAutofit/>
          </a:bodyPr>
          <a:lstStyle/>
          <a:p>
            <a:pPr lvl="0" algn="l" defTabSz="755650">
              <a:lnSpc>
                <a:spcPct val="90000"/>
              </a:lnSpc>
              <a:spcBef>
                <a:spcPct val="0"/>
              </a:spcBef>
              <a:spcAft>
                <a:spcPct val="35000"/>
              </a:spcAft>
            </a:pPr>
            <a:r>
              <a:rPr lang="en-US" sz="1700" i="1" kern="1200" dirty="0"/>
              <a:t>We’re conducting a survey, and your participation will help the community provide better services and resources for people who might not have a safe home or regular place to sleep at night. It’ll take about 4-5 minutes, you don’t have to answer any questions you don’t want to answer, and it’s all anonymous – meaning your name won’t be used. Are you willing to answer these questions?</a:t>
            </a:r>
          </a:p>
        </p:txBody>
      </p:sp>
      <p:sp>
        <p:nvSpPr>
          <p:cNvPr id="11" name="Rectangle 10" descr="This icon is a beginning quotation mark to denote that the text in the box next to it is a sample quotation to use when speaking with people experiencing homelessness.&#10;"/>
          <p:cNvSpPr/>
          <p:nvPr/>
        </p:nvSpPr>
        <p:spPr>
          <a:xfrm>
            <a:off x="1342492" y="4857505"/>
            <a:ext cx="978842" cy="1196909"/>
          </a:xfrm>
          <a:prstGeom prst="rect">
            <a:avLst/>
          </a:prstGeom>
          <a: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l="-3000" r="-3000"/>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153940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1508" cy="1325563"/>
          </a:xfrm>
        </p:spPr>
        <p:txBody>
          <a:bodyPr/>
          <a:lstStyle/>
          <a:p>
            <a:pPr marL="0" indent="0">
              <a:buNone/>
            </a:pPr>
            <a:r>
              <a:rPr lang="en-US" dirty="0">
                <a:solidFill>
                  <a:schemeClr val="accent1"/>
                </a:solidFill>
              </a:rPr>
              <a:t>Step 3: Conduct the interview</a:t>
            </a:r>
          </a:p>
        </p:txBody>
      </p:sp>
      <p:sp>
        <p:nvSpPr>
          <p:cNvPr id="3" name="Content Placeholder 2"/>
          <p:cNvSpPr>
            <a:spLocks noGrp="1"/>
          </p:cNvSpPr>
          <p:nvPr>
            <p:ph idx="1"/>
          </p:nvPr>
        </p:nvSpPr>
        <p:spPr>
          <a:xfrm>
            <a:off x="838200" y="1825624"/>
            <a:ext cx="10515600" cy="4789967"/>
          </a:xfrm>
        </p:spPr>
        <p:txBody>
          <a:bodyPr>
            <a:normAutofit/>
          </a:bodyPr>
          <a:lstStyle/>
          <a:p>
            <a:r>
              <a:rPr lang="en-US" dirty="0"/>
              <a:t>You can conduct the interview via a </a:t>
            </a:r>
            <a:r>
              <a:rPr lang="en-US" dirty="0">
                <a:hlinkClick r:id="rId3"/>
              </a:rPr>
              <a:t>paper form </a:t>
            </a:r>
            <a:r>
              <a:rPr lang="en-US" dirty="0"/>
              <a:t>or </a:t>
            </a:r>
            <a:r>
              <a:rPr lang="en-US" dirty="0">
                <a:hlinkClick r:id="rId4"/>
              </a:rPr>
              <a:t>PIT Live</a:t>
            </a:r>
            <a:r>
              <a:rPr lang="en-US" dirty="0"/>
              <a:t>. </a:t>
            </a:r>
          </a:p>
          <a:p>
            <a:r>
              <a:rPr lang="en-US" dirty="0"/>
              <a:t>Go through </a:t>
            </a:r>
            <a:r>
              <a:rPr lang="en-US" b="1" dirty="0"/>
              <a:t>each</a:t>
            </a:r>
            <a:r>
              <a:rPr lang="en-US" dirty="0"/>
              <a:t> question in the survey form. </a:t>
            </a:r>
          </a:p>
          <a:p>
            <a:pPr lvl="1"/>
            <a:r>
              <a:rPr lang="en-US" dirty="0"/>
              <a:t>Remember: people have the right not to answer all questions!</a:t>
            </a:r>
          </a:p>
          <a:p>
            <a:r>
              <a:rPr lang="en-US" dirty="0"/>
              <a:t>Add any notes that may be helpful </a:t>
            </a:r>
          </a:p>
          <a:p>
            <a:pPr lvl="1"/>
            <a:r>
              <a:rPr lang="en-US" dirty="0"/>
              <a:t>Example: If a person says that they have their own apartment, but they’re sitting on a bench outside of a 24-hour grocery store at 2:00 am with what appear to be all of their belongings, write down that you think there may be a discrepancy in what they are saying vs. where they will sleep that night.</a:t>
            </a:r>
          </a:p>
          <a:p>
            <a:r>
              <a:rPr lang="en-US" dirty="0"/>
              <a:t>Add family members as needed</a:t>
            </a:r>
          </a:p>
        </p:txBody>
      </p:sp>
    </p:spTree>
    <p:extLst>
      <p:ext uri="{BB962C8B-B14F-4D97-AF65-F5344CB8AC3E}">
        <p14:creationId xmlns:p14="http://schemas.microsoft.com/office/powerpoint/2010/main" val="156387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91" y="360492"/>
            <a:ext cx="10687373" cy="1325563"/>
          </a:xfrm>
        </p:spPr>
        <p:txBody>
          <a:bodyPr/>
          <a:lstStyle/>
          <a:p>
            <a:r>
              <a:rPr lang="en-US" dirty="0">
                <a:solidFill>
                  <a:schemeClr val="accent1"/>
                </a:solidFill>
                <a:hlinkClick r:id="rId3"/>
              </a:rPr>
              <a:t>Unsheltered Survey</a:t>
            </a:r>
            <a:r>
              <a:rPr lang="en-US" dirty="0">
                <a:solidFill>
                  <a:schemeClr val="accent1"/>
                </a:solidFill>
              </a:rPr>
              <a:t> Form</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53B813FC-507E-9AE7-4926-D94DC93D5F71}"/>
              </a:ext>
            </a:extLst>
          </p:cNvPr>
          <p:cNvPicPr>
            <a:picLocks noChangeAspect="1"/>
          </p:cNvPicPr>
          <p:nvPr/>
        </p:nvPicPr>
        <p:blipFill>
          <a:blip r:embed="rId4"/>
          <a:stretch>
            <a:fillRect/>
          </a:stretch>
        </p:blipFill>
        <p:spPr>
          <a:xfrm>
            <a:off x="6515223" y="-30074"/>
            <a:ext cx="5384891" cy="6740839"/>
          </a:xfrm>
          <a:prstGeom prst="rect">
            <a:avLst/>
          </a:prstGeom>
        </p:spPr>
      </p:pic>
      <p:sp>
        <p:nvSpPr>
          <p:cNvPr id="5" name="TextBox 4">
            <a:extLst>
              <a:ext uri="{FF2B5EF4-FFF2-40B4-BE49-F238E27FC236}">
                <a16:creationId xmlns:a16="http://schemas.microsoft.com/office/drawing/2014/main" id="{517AA731-9271-5D4C-8030-9050651C8C27}"/>
              </a:ext>
            </a:extLst>
          </p:cNvPr>
          <p:cNvSpPr txBox="1"/>
          <p:nvPr/>
        </p:nvSpPr>
        <p:spPr>
          <a:xfrm>
            <a:off x="397021" y="1560470"/>
            <a:ext cx="5515582"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Surveyor Questions </a:t>
            </a:r>
            <a:r>
              <a:rPr lang="en-US" dirty="0"/>
              <a:t>are used to reconcile or clarify questions. </a:t>
            </a:r>
          </a:p>
          <a:p>
            <a:pPr marL="285750" indent="-285750">
              <a:buFont typeface="Arial" panose="020B0604020202020204" pitchFamily="34" charset="0"/>
              <a:buChar char="•"/>
            </a:pPr>
            <a:r>
              <a:rPr lang="en-US" dirty="0"/>
              <a:t>Read the intro script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Where did you sleep on Wednesday night? </a:t>
            </a:r>
            <a:r>
              <a:rPr lang="en-US" dirty="0"/>
              <a:t>If the person is  in shelter or transitional housing you do not need to continue the reset of the survey. They will be captured in the sheltered survey.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need to know the county and city!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first three letters are used to de-duplicate and sort household. </a:t>
            </a:r>
          </a:p>
          <a:p>
            <a:pPr marL="285750" indent="-285750">
              <a:buFont typeface="Arial" panose="020B0604020202020204" pitchFamily="34" charset="0"/>
              <a:buChar char="•"/>
            </a:pPr>
            <a:endParaRPr lang="en-US" dirty="0"/>
          </a:p>
        </p:txBody>
      </p:sp>
      <p:cxnSp>
        <p:nvCxnSpPr>
          <p:cNvPr id="11" name="Straight Arrow Connector 10">
            <a:extLst>
              <a:ext uri="{FF2B5EF4-FFF2-40B4-BE49-F238E27FC236}">
                <a16:creationId xmlns:a16="http://schemas.microsoft.com/office/drawing/2014/main" id="{147E4C93-0C42-4C8A-0F08-1E358F97544E}"/>
              </a:ext>
            </a:extLst>
          </p:cNvPr>
          <p:cNvCxnSpPr>
            <a:cxnSpLocks/>
          </p:cNvCxnSpPr>
          <p:nvPr/>
        </p:nvCxnSpPr>
        <p:spPr>
          <a:xfrm flipV="1">
            <a:off x="5552268" y="813661"/>
            <a:ext cx="1127501" cy="929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851BD02-5D67-56A3-8F20-A51DA5B10DE2}"/>
              </a:ext>
            </a:extLst>
          </p:cNvPr>
          <p:cNvCxnSpPr>
            <a:cxnSpLocks/>
          </p:cNvCxnSpPr>
          <p:nvPr/>
        </p:nvCxnSpPr>
        <p:spPr>
          <a:xfrm flipV="1">
            <a:off x="2851688" y="2038027"/>
            <a:ext cx="3952068" cy="23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12418D-70BB-DEE2-EBDB-D824CBB15733}"/>
              </a:ext>
            </a:extLst>
          </p:cNvPr>
          <p:cNvCxnSpPr>
            <a:cxnSpLocks/>
          </p:cNvCxnSpPr>
          <p:nvPr/>
        </p:nvCxnSpPr>
        <p:spPr>
          <a:xfrm>
            <a:off x="5552268" y="2811021"/>
            <a:ext cx="1026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3B0BEF6-AF71-EDA0-633D-61D9D6160847}"/>
              </a:ext>
            </a:extLst>
          </p:cNvPr>
          <p:cNvCxnSpPr>
            <a:cxnSpLocks/>
          </p:cNvCxnSpPr>
          <p:nvPr/>
        </p:nvCxnSpPr>
        <p:spPr>
          <a:xfrm>
            <a:off x="4541003" y="4493722"/>
            <a:ext cx="1850233" cy="42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FAD3BBA-FBCA-B780-7B6B-FC90B4BB208A}"/>
              </a:ext>
            </a:extLst>
          </p:cNvPr>
          <p:cNvCxnSpPr>
            <a:cxnSpLocks/>
          </p:cNvCxnSpPr>
          <p:nvPr/>
        </p:nvCxnSpPr>
        <p:spPr>
          <a:xfrm>
            <a:off x="5676777" y="5077618"/>
            <a:ext cx="901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07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61" y="454819"/>
            <a:ext cx="10515600" cy="1325563"/>
          </a:xfrm>
        </p:spPr>
        <p:txBody>
          <a:bodyPr/>
          <a:lstStyle/>
          <a:p>
            <a:r>
              <a:rPr lang="en-US" dirty="0">
                <a:solidFill>
                  <a:schemeClr val="accent1"/>
                </a:solidFill>
                <a:hlinkClick r:id="rId3"/>
              </a:rPr>
              <a:t>Unsheltered Survey</a:t>
            </a:r>
            <a:r>
              <a:rPr lang="en-US" dirty="0">
                <a:solidFill>
                  <a:schemeClr val="accent1"/>
                </a:solidFill>
              </a:rPr>
              <a:t> Form</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17AA731-9271-5D4C-8030-9050651C8C27}"/>
              </a:ext>
            </a:extLst>
          </p:cNvPr>
          <p:cNvSpPr txBox="1"/>
          <p:nvPr/>
        </p:nvSpPr>
        <p:spPr>
          <a:xfrm>
            <a:off x="505655" y="1675766"/>
            <a:ext cx="5515582" cy="4801314"/>
          </a:xfrm>
          <a:prstGeom prst="rect">
            <a:avLst/>
          </a:prstGeom>
          <a:noFill/>
        </p:spPr>
        <p:txBody>
          <a:bodyPr wrap="square" rtlCol="0">
            <a:spAutoFit/>
          </a:bodyPr>
          <a:lstStyle/>
          <a:p>
            <a:r>
              <a:rPr lang="en-US" b="1" dirty="0"/>
              <a:t>Complete all questions: </a:t>
            </a:r>
            <a:r>
              <a:rPr lang="en-US" dirty="0"/>
              <a:t>(even if it is Don’t Know)</a:t>
            </a:r>
          </a:p>
          <a:p>
            <a:pPr marL="285750" indent="-285750">
              <a:buFont typeface="Arial" panose="020B0604020202020204" pitchFamily="34" charset="0"/>
              <a:buChar char="•"/>
            </a:pPr>
            <a:r>
              <a:rPr lang="en-US" b="1" dirty="0"/>
              <a:t>Demographics and Age are required by HUD. </a:t>
            </a:r>
            <a:r>
              <a:rPr lang="en-US" dirty="0"/>
              <a:t>If this section is not answered, we may not be able to count the person.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Housing History: </a:t>
            </a:r>
            <a:r>
              <a:rPr lang="en-US" dirty="0"/>
              <a:t>These are also HUD required data elements.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Veterans Status: </a:t>
            </a:r>
            <a:r>
              <a:rPr lang="en-US" dirty="0"/>
              <a:t>Please offer to help people get registered. </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B34296E1-3B21-4FE4-ED68-8EB9646316F1}"/>
              </a:ext>
            </a:extLst>
          </p:cNvPr>
          <p:cNvPicPr>
            <a:picLocks noChangeAspect="1"/>
          </p:cNvPicPr>
          <p:nvPr/>
        </p:nvPicPr>
        <p:blipFill>
          <a:blip r:embed="rId4"/>
          <a:stretch>
            <a:fillRect/>
          </a:stretch>
        </p:blipFill>
        <p:spPr>
          <a:xfrm>
            <a:off x="6184231" y="505440"/>
            <a:ext cx="5665108" cy="5847120"/>
          </a:xfrm>
          <a:prstGeom prst="rect">
            <a:avLst/>
          </a:prstGeom>
        </p:spPr>
      </p:pic>
    </p:spTree>
    <p:extLst>
      <p:ext uri="{BB962C8B-B14F-4D97-AF65-F5344CB8AC3E}">
        <p14:creationId xmlns:p14="http://schemas.microsoft.com/office/powerpoint/2010/main" val="1742781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15" y="388373"/>
            <a:ext cx="10515600" cy="1325563"/>
          </a:xfrm>
        </p:spPr>
        <p:txBody>
          <a:bodyPr/>
          <a:lstStyle/>
          <a:p>
            <a:r>
              <a:rPr lang="en-US" dirty="0">
                <a:solidFill>
                  <a:schemeClr val="accent1"/>
                </a:solidFill>
                <a:hlinkClick r:id="rId3"/>
              </a:rPr>
              <a:t>Unsheltered Survey</a:t>
            </a:r>
            <a:r>
              <a:rPr lang="en-US" dirty="0">
                <a:solidFill>
                  <a:schemeClr val="accent1"/>
                </a:solidFill>
              </a:rPr>
              <a:t> Form</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17AA731-9271-5D4C-8030-9050651C8C27}"/>
              </a:ext>
            </a:extLst>
          </p:cNvPr>
          <p:cNvSpPr txBox="1"/>
          <p:nvPr/>
        </p:nvSpPr>
        <p:spPr>
          <a:xfrm>
            <a:off x="451561" y="1823432"/>
            <a:ext cx="5515582" cy="3139321"/>
          </a:xfrm>
          <a:prstGeom prst="rect">
            <a:avLst/>
          </a:prstGeom>
          <a:noFill/>
        </p:spPr>
        <p:txBody>
          <a:bodyPr wrap="square" rtlCol="0">
            <a:spAutoFit/>
          </a:bodyPr>
          <a:lstStyle/>
          <a:p>
            <a:r>
              <a:rPr lang="en-US" b="1" dirty="0"/>
              <a:t>Sensitive Questions: </a:t>
            </a:r>
            <a:r>
              <a:rPr lang="en-US" dirty="0"/>
              <a:t>Read the script before asking this section. Yes or No answers are all that are required for the DV questions. </a:t>
            </a:r>
            <a:endParaRPr lang="en-US" b="1" dirty="0"/>
          </a:p>
          <a:p>
            <a:endParaRPr lang="en-US" b="1" dirty="0"/>
          </a:p>
          <a:p>
            <a:endParaRPr lang="en-US" b="1" dirty="0"/>
          </a:p>
          <a:p>
            <a:endParaRPr lang="en-US" b="1" dirty="0"/>
          </a:p>
          <a:p>
            <a:r>
              <a:rPr lang="en-US" b="1" dirty="0"/>
              <a:t>Additional Family Members: </a:t>
            </a:r>
            <a:r>
              <a:rPr lang="en-US" dirty="0"/>
              <a:t>Complete for all </a:t>
            </a:r>
          </a:p>
          <a:p>
            <a:r>
              <a:rPr lang="en-US" dirty="0"/>
              <a:t>additional family members. A two-adult household without children may choose to each complete their </a:t>
            </a:r>
          </a:p>
          <a:p>
            <a:r>
              <a:rPr lang="en-US" dirty="0"/>
              <a:t>own survey.</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63E408F8-4107-86BE-250A-2C4B4C46F276}"/>
              </a:ext>
            </a:extLst>
          </p:cNvPr>
          <p:cNvPicPr>
            <a:picLocks noChangeAspect="1"/>
          </p:cNvPicPr>
          <p:nvPr/>
        </p:nvPicPr>
        <p:blipFill>
          <a:blip r:embed="rId4"/>
          <a:stretch>
            <a:fillRect/>
          </a:stretch>
        </p:blipFill>
        <p:spPr>
          <a:xfrm>
            <a:off x="6177188" y="0"/>
            <a:ext cx="5515582" cy="6566874"/>
          </a:xfrm>
          <a:prstGeom prst="rect">
            <a:avLst/>
          </a:prstGeom>
        </p:spPr>
      </p:pic>
    </p:spTree>
    <p:extLst>
      <p:ext uri="{BB962C8B-B14F-4D97-AF65-F5344CB8AC3E}">
        <p14:creationId xmlns:p14="http://schemas.microsoft.com/office/powerpoint/2010/main" val="167732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t>What is a PIT Count?</a:t>
            </a:r>
          </a:p>
        </p:txBody>
      </p:sp>
      <p:sp>
        <p:nvSpPr>
          <p:cNvPr id="3" name="Content Placeholder 2"/>
          <p:cNvSpPr>
            <a:spLocks noGrp="1"/>
          </p:cNvSpPr>
          <p:nvPr>
            <p:ph idx="1"/>
          </p:nvPr>
        </p:nvSpPr>
        <p:spPr>
          <a:xfrm>
            <a:off x="4942369" y="2115117"/>
            <a:ext cx="6586489" cy="3785419"/>
          </a:xfrm>
        </p:spPr>
        <p:txBody>
          <a:bodyPr>
            <a:noAutofit/>
          </a:bodyPr>
          <a:lstStyle/>
          <a:p>
            <a:pPr marL="0" indent="0">
              <a:buNone/>
            </a:pPr>
            <a:r>
              <a:rPr lang="en-US" sz="2000" b="1" dirty="0"/>
              <a:t>A snapshot of who is homeless on a single night! </a:t>
            </a:r>
          </a:p>
          <a:p>
            <a:r>
              <a:rPr lang="en-US" sz="2000" dirty="0"/>
              <a:t>It helps to understand the scope of homelessness and identify trends </a:t>
            </a:r>
          </a:p>
          <a:p>
            <a:r>
              <a:rPr lang="en-US" sz="2000" dirty="0"/>
              <a:t>It is the source of </a:t>
            </a:r>
            <a:r>
              <a:rPr lang="en-US" sz="2000" u="sng" dirty="0"/>
              <a:t>national</a:t>
            </a:r>
            <a:r>
              <a:rPr lang="en-US" sz="2000" dirty="0"/>
              <a:t> data on the number and characteristics of people who are homeless in the U.S. </a:t>
            </a:r>
          </a:p>
          <a:p>
            <a:r>
              <a:rPr lang="en-US" sz="2000" dirty="0"/>
              <a:t>MN’s Plan to Prevent and End Homelessness uses PIT data as a main data tool to measure meeting the goals laid out in the Heading Home Plan.  </a:t>
            </a:r>
          </a:p>
        </p:txBody>
      </p:sp>
      <p:pic>
        <p:nvPicPr>
          <p:cNvPr id="4" name="Picture 3">
            <a:extLst>
              <a:ext uri="{FF2B5EF4-FFF2-40B4-BE49-F238E27FC236}">
                <a16:creationId xmlns:a16="http://schemas.microsoft.com/office/drawing/2014/main" id="{ADDDC8BC-0710-3697-03E1-CF8CAAD13F54}"/>
              </a:ext>
            </a:extLst>
          </p:cNvPr>
          <p:cNvPicPr>
            <a:picLocks noChangeAspect="1"/>
          </p:cNvPicPr>
          <p:nvPr/>
        </p:nvPicPr>
        <p:blipFill rotWithShape="1">
          <a:blip r:embed="rId3"/>
          <a:srcRect l="30970" r="2451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696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1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09" y="440117"/>
            <a:ext cx="10515600" cy="1325563"/>
          </a:xfrm>
        </p:spPr>
        <p:txBody>
          <a:bodyPr/>
          <a:lstStyle/>
          <a:p>
            <a:r>
              <a:rPr lang="en-US" dirty="0">
                <a:solidFill>
                  <a:schemeClr val="accent1"/>
                </a:solidFill>
                <a:hlinkClick r:id="rId3"/>
              </a:rPr>
              <a:t>Unsheltered Survey</a:t>
            </a:r>
            <a:r>
              <a:rPr lang="en-US" dirty="0">
                <a:solidFill>
                  <a:schemeClr val="accent1"/>
                </a:solidFill>
              </a:rPr>
              <a:t> Form</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17AA731-9271-5D4C-8030-9050651C8C27}"/>
              </a:ext>
            </a:extLst>
          </p:cNvPr>
          <p:cNvSpPr txBox="1"/>
          <p:nvPr/>
        </p:nvSpPr>
        <p:spPr>
          <a:xfrm>
            <a:off x="498277" y="1765680"/>
            <a:ext cx="5515582" cy="2031325"/>
          </a:xfrm>
          <a:prstGeom prst="rect">
            <a:avLst/>
          </a:prstGeom>
          <a:noFill/>
        </p:spPr>
        <p:txBody>
          <a:bodyPr wrap="square" rtlCol="0">
            <a:spAutoFit/>
          </a:bodyPr>
          <a:lstStyle/>
          <a:p>
            <a:endParaRPr lang="en-US" b="1" dirty="0"/>
          </a:p>
          <a:p>
            <a:endParaRPr lang="en-US" b="1" dirty="0"/>
          </a:p>
          <a:p>
            <a:endParaRPr lang="en-US" b="1" dirty="0"/>
          </a:p>
          <a:p>
            <a:r>
              <a:rPr lang="en-US" b="1" dirty="0"/>
              <a:t>Additional Family Members continued : </a:t>
            </a:r>
            <a:r>
              <a:rPr lang="en-US" dirty="0"/>
              <a:t>Complete for </a:t>
            </a:r>
          </a:p>
          <a:p>
            <a:r>
              <a:rPr lang="en-US" dirty="0"/>
              <a:t>all additional family members. </a:t>
            </a:r>
          </a:p>
          <a:p>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7BBE5C5C-4736-F6B1-F098-159EA82EA883}"/>
              </a:ext>
            </a:extLst>
          </p:cNvPr>
          <p:cNvPicPr>
            <a:picLocks noChangeAspect="1"/>
          </p:cNvPicPr>
          <p:nvPr/>
        </p:nvPicPr>
        <p:blipFill>
          <a:blip r:embed="rId4"/>
          <a:stretch>
            <a:fillRect/>
          </a:stretch>
        </p:blipFill>
        <p:spPr>
          <a:xfrm>
            <a:off x="6178142" y="232475"/>
            <a:ext cx="5738549" cy="6411872"/>
          </a:xfrm>
          <a:prstGeom prst="rect">
            <a:avLst/>
          </a:prstGeom>
        </p:spPr>
      </p:pic>
    </p:spTree>
    <p:extLst>
      <p:ext uri="{BB962C8B-B14F-4D97-AF65-F5344CB8AC3E}">
        <p14:creationId xmlns:p14="http://schemas.microsoft.com/office/powerpoint/2010/main" val="4101980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37" y="321132"/>
            <a:ext cx="10515600" cy="1325563"/>
          </a:xfrm>
        </p:spPr>
        <p:txBody>
          <a:bodyPr/>
          <a:lstStyle/>
          <a:p>
            <a:r>
              <a:rPr lang="en-US" dirty="0">
                <a:solidFill>
                  <a:schemeClr val="accent1"/>
                </a:solidFill>
                <a:hlinkClick r:id="rId3"/>
              </a:rPr>
              <a:t>Unsheltered Survey</a:t>
            </a:r>
            <a:r>
              <a:rPr lang="en-US" dirty="0">
                <a:solidFill>
                  <a:schemeClr val="accent1"/>
                </a:solidFill>
              </a:rPr>
              <a:t> Form</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517AA731-9271-5D4C-8030-9050651C8C27}"/>
              </a:ext>
            </a:extLst>
          </p:cNvPr>
          <p:cNvSpPr txBox="1"/>
          <p:nvPr/>
        </p:nvSpPr>
        <p:spPr>
          <a:xfrm>
            <a:off x="999641" y="1821051"/>
            <a:ext cx="5515582" cy="5909310"/>
          </a:xfrm>
          <a:prstGeom prst="rect">
            <a:avLst/>
          </a:prstGeom>
          <a:noFill/>
        </p:spPr>
        <p:txBody>
          <a:bodyPr wrap="square" rtlCol="0">
            <a:spAutoFit/>
          </a:bodyPr>
          <a:lstStyle/>
          <a:p>
            <a:r>
              <a:rPr lang="en-US" b="1" dirty="0"/>
              <a:t>Additional Family Members 18+: </a:t>
            </a:r>
          </a:p>
          <a:p>
            <a:r>
              <a:rPr lang="en-US" dirty="0">
                <a:solidFill>
                  <a:srgbClr val="FF0000"/>
                </a:solidFill>
              </a:rPr>
              <a:t>This page is only for additional family members who </a:t>
            </a:r>
          </a:p>
          <a:p>
            <a:r>
              <a:rPr lang="en-US" dirty="0">
                <a:solidFill>
                  <a:srgbClr val="FF0000"/>
                </a:solidFill>
              </a:rPr>
              <a:t>are over age 18 years! </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pPr marL="285750" indent="-285750">
              <a:buFont typeface="Arial" panose="020B0604020202020204" pitchFamily="34" charset="0"/>
              <a:buChar char="•"/>
            </a:pPr>
            <a:r>
              <a:rPr lang="en-US" dirty="0"/>
              <a:t>Note the reminder to thank the person and give them Day One or the Veterans Registry number. </a:t>
            </a:r>
          </a:p>
          <a:p>
            <a:endParaRPr lang="en-US" dirty="0"/>
          </a:p>
          <a:p>
            <a:endParaRPr lang="en-US" dirty="0"/>
          </a:p>
          <a:p>
            <a:endParaRPr lang="en-US" dirty="0"/>
          </a:p>
          <a:p>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14BA0740-5191-6924-B021-6ED27B5217BF}"/>
              </a:ext>
            </a:extLst>
          </p:cNvPr>
          <p:cNvPicPr>
            <a:picLocks noChangeAspect="1"/>
          </p:cNvPicPr>
          <p:nvPr/>
        </p:nvPicPr>
        <p:blipFill>
          <a:blip r:embed="rId4"/>
          <a:stretch>
            <a:fillRect/>
          </a:stretch>
        </p:blipFill>
        <p:spPr>
          <a:xfrm>
            <a:off x="6224384" y="119732"/>
            <a:ext cx="5661279" cy="6618536"/>
          </a:xfrm>
          <a:prstGeom prst="rect">
            <a:avLst/>
          </a:prstGeom>
        </p:spPr>
      </p:pic>
      <p:cxnSp>
        <p:nvCxnSpPr>
          <p:cNvPr id="8" name="Straight Arrow Connector 7">
            <a:extLst>
              <a:ext uri="{FF2B5EF4-FFF2-40B4-BE49-F238E27FC236}">
                <a16:creationId xmlns:a16="http://schemas.microsoft.com/office/drawing/2014/main" id="{067439CF-721F-7C34-EA02-1983C0CAA600}"/>
              </a:ext>
            </a:extLst>
          </p:cNvPr>
          <p:cNvCxnSpPr>
            <a:cxnSpLocks/>
          </p:cNvCxnSpPr>
          <p:nvPr/>
        </p:nvCxnSpPr>
        <p:spPr>
          <a:xfrm flipV="1">
            <a:off x="4378271" y="1487837"/>
            <a:ext cx="1790054" cy="52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EFFA5F6-4A3A-066B-942E-966E6880C71D}"/>
              </a:ext>
            </a:extLst>
          </p:cNvPr>
          <p:cNvCxnSpPr>
            <a:cxnSpLocks/>
            <a:endCxn id="6" idx="1"/>
          </p:cNvCxnSpPr>
          <p:nvPr/>
        </p:nvCxnSpPr>
        <p:spPr>
          <a:xfrm>
            <a:off x="4378271" y="2169763"/>
            <a:ext cx="1846113" cy="1259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20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hlinkClick r:id="rId3"/>
              </a:rPr>
              <a:t>PIT Live</a:t>
            </a:r>
            <a:r>
              <a:rPr lang="en-US" dirty="0">
                <a:solidFill>
                  <a:schemeClr val="accent1"/>
                </a:solidFill>
              </a:rPr>
              <a:t>! </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28201BC-159C-42AD-CF9C-9C83E6E29F12}"/>
              </a:ext>
            </a:extLst>
          </p:cNvPr>
          <p:cNvPicPr>
            <a:picLocks noChangeAspect="1"/>
          </p:cNvPicPr>
          <p:nvPr/>
        </p:nvPicPr>
        <p:blipFill>
          <a:blip r:embed="rId4"/>
          <a:stretch>
            <a:fillRect/>
          </a:stretch>
        </p:blipFill>
        <p:spPr>
          <a:xfrm>
            <a:off x="838200" y="1350827"/>
            <a:ext cx="7098962" cy="5142039"/>
          </a:xfrm>
          <a:prstGeom prst="rect">
            <a:avLst/>
          </a:prstGeom>
        </p:spPr>
      </p:pic>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90D71107-2286-C669-9F7A-8DCED28EC7DB}"/>
              </a:ext>
            </a:extLst>
          </p:cNvPr>
          <p:cNvSpPr txBox="1"/>
          <p:nvPr/>
        </p:nvSpPr>
        <p:spPr>
          <a:xfrm>
            <a:off x="8169544" y="3398626"/>
            <a:ext cx="6094708" cy="523220"/>
          </a:xfrm>
          <a:prstGeom prst="rect">
            <a:avLst/>
          </a:prstGeom>
          <a:noFill/>
        </p:spPr>
        <p:txBody>
          <a:bodyPr wrap="square">
            <a:spAutoFit/>
          </a:bodyPr>
          <a:lstStyle/>
          <a:p>
            <a:r>
              <a:rPr lang="en-US" sz="2800" dirty="0">
                <a:solidFill>
                  <a:schemeClr val="accent1"/>
                </a:solidFill>
              </a:rPr>
              <a:t>Practice is essential! </a:t>
            </a:r>
            <a:endParaRPr lang="en-US" sz="2800" dirty="0"/>
          </a:p>
        </p:txBody>
      </p:sp>
    </p:spTree>
    <p:extLst>
      <p:ext uri="{BB962C8B-B14F-4D97-AF65-F5344CB8AC3E}">
        <p14:creationId xmlns:p14="http://schemas.microsoft.com/office/powerpoint/2010/main" val="27695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hlinkClick r:id="rId3"/>
              </a:rPr>
              <a:t>PIT Live</a:t>
            </a:r>
            <a:r>
              <a:rPr lang="en-US" dirty="0">
                <a:solidFill>
                  <a:schemeClr val="accent1"/>
                </a:solidFill>
              </a:rPr>
              <a:t>! </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90D71107-2286-C669-9F7A-8DCED28EC7DB}"/>
              </a:ext>
            </a:extLst>
          </p:cNvPr>
          <p:cNvSpPr txBox="1"/>
          <p:nvPr/>
        </p:nvSpPr>
        <p:spPr>
          <a:xfrm>
            <a:off x="6584842" y="2656630"/>
            <a:ext cx="6094708" cy="2246769"/>
          </a:xfrm>
          <a:prstGeom prst="rect">
            <a:avLst/>
          </a:prstGeom>
          <a:noFill/>
        </p:spPr>
        <p:txBody>
          <a:bodyPr wrap="square">
            <a:spAutoFit/>
          </a:bodyPr>
          <a:lstStyle/>
          <a:p>
            <a:r>
              <a:rPr lang="en-US" sz="2800" dirty="0">
                <a:solidFill>
                  <a:schemeClr val="accent1"/>
                </a:solidFill>
              </a:rPr>
              <a:t>Surveyor Questions are important </a:t>
            </a:r>
          </a:p>
          <a:p>
            <a:r>
              <a:rPr lang="en-US" sz="2800" dirty="0">
                <a:solidFill>
                  <a:schemeClr val="accent1"/>
                </a:solidFill>
              </a:rPr>
              <a:t>to reconcile and clarify! </a:t>
            </a:r>
          </a:p>
          <a:p>
            <a:endParaRPr lang="en-US" sz="2800" dirty="0">
              <a:solidFill>
                <a:schemeClr val="accent1"/>
              </a:solidFill>
            </a:endParaRPr>
          </a:p>
          <a:p>
            <a:r>
              <a:rPr lang="en-US" sz="2800" dirty="0">
                <a:solidFill>
                  <a:schemeClr val="accent1"/>
                </a:solidFill>
              </a:rPr>
              <a:t>All started questions must be </a:t>
            </a:r>
          </a:p>
          <a:p>
            <a:r>
              <a:rPr lang="en-US" sz="2800" dirty="0">
                <a:solidFill>
                  <a:schemeClr val="accent1"/>
                </a:solidFill>
              </a:rPr>
              <a:t>answered! </a:t>
            </a:r>
            <a:endParaRPr lang="en-US" sz="2800" dirty="0"/>
          </a:p>
        </p:txBody>
      </p:sp>
      <p:pic>
        <p:nvPicPr>
          <p:cNvPr id="4" name="Picture 3">
            <a:extLst>
              <a:ext uri="{FF2B5EF4-FFF2-40B4-BE49-F238E27FC236}">
                <a16:creationId xmlns:a16="http://schemas.microsoft.com/office/drawing/2014/main" id="{0CD6A8F6-ADA6-A285-FD2C-F4433663CA2F}"/>
              </a:ext>
            </a:extLst>
          </p:cNvPr>
          <p:cNvPicPr>
            <a:picLocks noChangeAspect="1"/>
          </p:cNvPicPr>
          <p:nvPr/>
        </p:nvPicPr>
        <p:blipFill>
          <a:blip r:embed="rId4"/>
          <a:stretch>
            <a:fillRect/>
          </a:stretch>
        </p:blipFill>
        <p:spPr>
          <a:xfrm>
            <a:off x="1010462" y="1375534"/>
            <a:ext cx="5085538" cy="5125547"/>
          </a:xfrm>
          <a:prstGeom prst="rect">
            <a:avLst/>
          </a:prstGeom>
        </p:spPr>
      </p:pic>
    </p:spTree>
    <p:extLst>
      <p:ext uri="{BB962C8B-B14F-4D97-AF65-F5344CB8AC3E}">
        <p14:creationId xmlns:p14="http://schemas.microsoft.com/office/powerpoint/2010/main" val="1305343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hlinkClick r:id="rId3"/>
              </a:rPr>
              <a:t>PIT Live</a:t>
            </a:r>
            <a:r>
              <a:rPr lang="en-US" dirty="0">
                <a:solidFill>
                  <a:schemeClr val="accent1"/>
                </a:solidFill>
              </a:rPr>
              <a:t>! </a:t>
            </a:r>
          </a:p>
        </p:txBody>
      </p:sp>
      <p:cxnSp>
        <p:nvCxnSpPr>
          <p:cNvPr id="10" name="Straight Arrow Connector 9">
            <a:extLst>
              <a:ext uri="{FF2B5EF4-FFF2-40B4-BE49-F238E27FC236}">
                <a16:creationId xmlns:a16="http://schemas.microsoft.com/office/drawing/2014/main" id="{FFAF9CD4-4D3B-C52F-9313-02B87B9DBE76}"/>
              </a:ext>
            </a:extLst>
          </p:cNvPr>
          <p:cNvCxnSpPr>
            <a:cxnSpLocks/>
          </p:cNvCxnSpPr>
          <p:nvPr/>
        </p:nvCxnSpPr>
        <p:spPr>
          <a:xfrm>
            <a:off x="6578353" y="5530788"/>
            <a:ext cx="1935332" cy="0"/>
          </a:xfrm>
          <a:prstGeom prst="straightConnector1">
            <a:avLst/>
          </a:prstGeom>
          <a:ln>
            <a:noFill/>
            <a:tailEnd type="triangle"/>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1B54B9-1459-5602-4672-C58490D5429D}"/>
              </a:ext>
            </a:extLst>
          </p:cNvPr>
          <p:cNvSpPr txBox="1"/>
          <p:nvPr/>
        </p:nvSpPr>
        <p:spPr>
          <a:xfrm>
            <a:off x="9279421" y="5077618"/>
            <a:ext cx="352775" cy="24605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90D71107-2286-C669-9F7A-8DCED28EC7DB}"/>
              </a:ext>
            </a:extLst>
          </p:cNvPr>
          <p:cNvSpPr txBox="1"/>
          <p:nvPr/>
        </p:nvSpPr>
        <p:spPr>
          <a:xfrm>
            <a:off x="8169544" y="3398626"/>
            <a:ext cx="3523927" cy="1384995"/>
          </a:xfrm>
          <a:prstGeom prst="rect">
            <a:avLst/>
          </a:prstGeom>
          <a:noFill/>
        </p:spPr>
        <p:txBody>
          <a:bodyPr wrap="square">
            <a:spAutoFit/>
          </a:bodyPr>
          <a:lstStyle/>
          <a:p>
            <a:r>
              <a:rPr lang="en-US" sz="2800" dirty="0">
                <a:solidFill>
                  <a:schemeClr val="accent1"/>
                </a:solidFill>
              </a:rPr>
              <a:t>You must hit submit or ICA will not get the survey!  </a:t>
            </a:r>
            <a:endParaRPr lang="en-US" sz="2800" dirty="0"/>
          </a:p>
        </p:txBody>
      </p:sp>
      <p:pic>
        <p:nvPicPr>
          <p:cNvPr id="4" name="Picture 3">
            <a:extLst>
              <a:ext uri="{FF2B5EF4-FFF2-40B4-BE49-F238E27FC236}">
                <a16:creationId xmlns:a16="http://schemas.microsoft.com/office/drawing/2014/main" id="{FF92842A-69D6-9C44-293E-0BCDA3BD5602}"/>
              </a:ext>
            </a:extLst>
          </p:cNvPr>
          <p:cNvPicPr>
            <a:picLocks noChangeAspect="1"/>
          </p:cNvPicPr>
          <p:nvPr/>
        </p:nvPicPr>
        <p:blipFill>
          <a:blip r:embed="rId4"/>
          <a:stretch>
            <a:fillRect/>
          </a:stretch>
        </p:blipFill>
        <p:spPr>
          <a:xfrm>
            <a:off x="909657" y="1690688"/>
            <a:ext cx="6482612" cy="4082250"/>
          </a:xfrm>
          <a:prstGeom prst="rect">
            <a:avLst/>
          </a:prstGeom>
        </p:spPr>
      </p:pic>
      <p:cxnSp>
        <p:nvCxnSpPr>
          <p:cNvPr id="6" name="Straight Arrow Connector 5">
            <a:extLst>
              <a:ext uri="{FF2B5EF4-FFF2-40B4-BE49-F238E27FC236}">
                <a16:creationId xmlns:a16="http://schemas.microsoft.com/office/drawing/2014/main" id="{0948A5DF-C3C4-316A-F9BF-34CF37F7278C}"/>
              </a:ext>
            </a:extLst>
          </p:cNvPr>
          <p:cNvCxnSpPr/>
          <p:nvPr/>
        </p:nvCxnSpPr>
        <p:spPr>
          <a:xfrm flipH="1">
            <a:off x="3091912" y="3851329"/>
            <a:ext cx="4936210" cy="1573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330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pPr marL="0" indent="0">
              <a:buNone/>
            </a:pPr>
            <a:r>
              <a:rPr lang="en-US" dirty="0">
                <a:solidFill>
                  <a:schemeClr val="accent1"/>
                </a:solidFill>
              </a:rPr>
              <a:t>Step 5: Record what you heard and observed</a:t>
            </a:r>
          </a:p>
        </p:txBody>
      </p:sp>
      <p:sp>
        <p:nvSpPr>
          <p:cNvPr id="3" name="Content Placeholder 2"/>
          <p:cNvSpPr>
            <a:spLocks noGrp="1"/>
          </p:cNvSpPr>
          <p:nvPr>
            <p:ph idx="1"/>
          </p:nvPr>
        </p:nvSpPr>
        <p:spPr/>
        <p:txBody>
          <a:bodyPr>
            <a:normAutofit/>
          </a:bodyPr>
          <a:lstStyle/>
          <a:p>
            <a:r>
              <a:rPr lang="en-US" dirty="0"/>
              <a:t>Walk away from the person interviewed to a safe place</a:t>
            </a:r>
          </a:p>
          <a:p>
            <a:r>
              <a:rPr lang="en-US" dirty="0"/>
              <a:t>Take a few minutes after your conversation to double check that you’ve completed the whole survey form</a:t>
            </a:r>
          </a:p>
          <a:p>
            <a:r>
              <a:rPr lang="en-US" dirty="0"/>
              <a:t>Include any additional notes or details (paper version)</a:t>
            </a:r>
          </a:p>
          <a:p>
            <a:r>
              <a:rPr lang="en-US" dirty="0"/>
              <a:t>Review the survey to make sure everything you have written is readable (if using the paper form) and all answers are complete. </a:t>
            </a:r>
          </a:p>
          <a:p>
            <a:r>
              <a:rPr lang="en-US" dirty="0"/>
              <a:t>When complete, submit the survey online (either immediately or within 48 hours). </a:t>
            </a:r>
          </a:p>
          <a:p>
            <a:endParaRPr lang="en-US" dirty="0"/>
          </a:p>
          <a:p>
            <a:endParaRPr lang="en-US" dirty="0"/>
          </a:p>
        </p:txBody>
      </p:sp>
    </p:spTree>
    <p:extLst>
      <p:ext uri="{BB962C8B-B14F-4D97-AF65-F5344CB8AC3E}">
        <p14:creationId xmlns:p14="http://schemas.microsoft.com/office/powerpoint/2010/main" val="2058025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pPr marL="0" indent="0">
              <a:buNone/>
            </a:pPr>
            <a:r>
              <a:rPr lang="en-US" dirty="0">
                <a:solidFill>
                  <a:schemeClr val="accent1"/>
                </a:solidFill>
              </a:rPr>
              <a:t>Step 4: Close the interview</a:t>
            </a:r>
          </a:p>
        </p:txBody>
      </p:sp>
      <p:sp>
        <p:nvSpPr>
          <p:cNvPr id="3" name="Content Placeholder 2"/>
          <p:cNvSpPr>
            <a:spLocks noGrp="1"/>
          </p:cNvSpPr>
          <p:nvPr>
            <p:ph idx="1"/>
          </p:nvPr>
        </p:nvSpPr>
        <p:spPr/>
        <p:txBody>
          <a:bodyPr>
            <a:normAutofit/>
          </a:bodyPr>
          <a:lstStyle/>
          <a:p>
            <a:r>
              <a:rPr lang="en-US" dirty="0"/>
              <a:t>Thank the person for their time</a:t>
            </a:r>
          </a:p>
          <a:p>
            <a:r>
              <a:rPr lang="en-US" dirty="0"/>
              <a:t>Refer them to any services or resources they may have asked about or may need. </a:t>
            </a:r>
          </a:p>
          <a:p>
            <a:pPr lvl="1"/>
            <a:r>
              <a:rPr lang="en-US" dirty="0"/>
              <a:t>Offer everyone a resource sheet / contact card</a:t>
            </a:r>
          </a:p>
          <a:p>
            <a:pPr lvl="1"/>
            <a:r>
              <a:rPr lang="en-US" dirty="0">
                <a:solidFill>
                  <a:schemeClr val="accent1"/>
                </a:solidFill>
              </a:rPr>
              <a:t>If they are a veteran, hand out the veteran’s sheet or assist with contacting the Veterans Registry.</a:t>
            </a:r>
          </a:p>
          <a:p>
            <a:r>
              <a:rPr lang="en-US" dirty="0"/>
              <a:t>Give them the incentive if you have not already done so</a:t>
            </a:r>
          </a:p>
        </p:txBody>
      </p:sp>
    </p:spTree>
    <p:extLst>
      <p:ext uri="{BB962C8B-B14F-4D97-AF65-F5344CB8AC3E}">
        <p14:creationId xmlns:p14="http://schemas.microsoft.com/office/powerpoint/2010/main" val="3099205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1"/>
                </a:solidFill>
              </a:rPr>
              <a:t>Unsheltered Survey Quick Tips</a:t>
            </a:r>
          </a:p>
        </p:txBody>
      </p:sp>
      <p:sp>
        <p:nvSpPr>
          <p:cNvPr id="2" name="Content Placeholder 1"/>
          <p:cNvSpPr>
            <a:spLocks noGrp="1"/>
          </p:cNvSpPr>
          <p:nvPr>
            <p:ph idx="1"/>
          </p:nvPr>
        </p:nvSpPr>
        <p:spPr>
          <a:xfrm>
            <a:off x="838200" y="1690688"/>
            <a:ext cx="10515600" cy="4729287"/>
          </a:xfrm>
        </p:spPr>
        <p:txBody>
          <a:bodyPr>
            <a:normAutofit lnSpcReduction="10000"/>
          </a:bodyPr>
          <a:lstStyle/>
          <a:p>
            <a:r>
              <a:rPr lang="en-US" dirty="0"/>
              <a:t>Remember that you are speaking to highly vulnerable people and asking some very sensitive questions. </a:t>
            </a:r>
          </a:p>
          <a:p>
            <a:r>
              <a:rPr lang="en-US" u="sng" dirty="0"/>
              <a:t>Always lead with respect </a:t>
            </a:r>
            <a:r>
              <a:rPr lang="en-US" dirty="0"/>
              <a:t>for the person you’re speaking with and respect for their dignity.</a:t>
            </a:r>
          </a:p>
          <a:p>
            <a:r>
              <a:rPr lang="en-US" u="sng" dirty="0"/>
              <a:t>Ask all questions</a:t>
            </a:r>
            <a:r>
              <a:rPr lang="en-US" dirty="0"/>
              <a:t>, unless the person has already given the answer to the question over the course of your conversation.</a:t>
            </a:r>
          </a:p>
          <a:p>
            <a:r>
              <a:rPr lang="en-US" dirty="0"/>
              <a:t>Always </a:t>
            </a:r>
            <a:r>
              <a:rPr lang="en-US" u="sng" dirty="0"/>
              <a:t>ask questions as they are written</a:t>
            </a:r>
            <a:r>
              <a:rPr lang="en-US" dirty="0"/>
              <a:t>; do not ask questions in a way that shows you think you already know the answer.</a:t>
            </a:r>
          </a:p>
          <a:p>
            <a:pPr lvl="1"/>
            <a:r>
              <a:rPr lang="en-US" dirty="0"/>
              <a:t>Example: Ask: “How do you identify your gender?” Do not ask: “You’re male, right?”</a:t>
            </a:r>
          </a:p>
          <a:p>
            <a:r>
              <a:rPr lang="en-US" dirty="0"/>
              <a:t>Everyone has the </a:t>
            </a:r>
            <a:r>
              <a:rPr lang="en-US" u="sng" dirty="0"/>
              <a:t>right to refuse </a:t>
            </a:r>
            <a:r>
              <a:rPr lang="en-US" dirty="0"/>
              <a:t>to answer any or all of your questions. </a:t>
            </a:r>
          </a:p>
          <a:p>
            <a:pPr marL="0" indent="0">
              <a:buNone/>
            </a:pPr>
            <a:endParaRPr lang="en-US" dirty="0"/>
          </a:p>
        </p:txBody>
      </p:sp>
      <p:pic>
        <p:nvPicPr>
          <p:cNvPr id="4" name="Picture 3">
            <a:extLst>
              <a:ext uri="{FF2B5EF4-FFF2-40B4-BE49-F238E27FC236}">
                <a16:creationId xmlns:a16="http://schemas.microsoft.com/office/drawing/2014/main" id="{556DA89F-F061-3158-A489-20895EC60F1D}"/>
              </a:ext>
            </a:extLst>
          </p:cNvPr>
          <p:cNvPicPr>
            <a:picLocks noChangeAspect="1"/>
          </p:cNvPicPr>
          <p:nvPr/>
        </p:nvPicPr>
        <p:blipFill>
          <a:blip r:embed="rId3">
            <a:duotone>
              <a:schemeClr val="accent5">
                <a:shade val="45000"/>
                <a:satMod val="135000"/>
              </a:schemeClr>
              <a:prstClr val="white"/>
            </a:duotone>
          </a:blip>
          <a:stretch>
            <a:fillRect/>
          </a:stretch>
        </p:blipFill>
        <p:spPr>
          <a:xfrm rot="661010">
            <a:off x="9198751" y="345657"/>
            <a:ext cx="2502470" cy="1225012"/>
          </a:xfrm>
          <a:prstGeom prst="rect">
            <a:avLst/>
          </a:prstGeom>
        </p:spPr>
      </p:pic>
    </p:spTree>
    <p:extLst>
      <p:ext uri="{BB962C8B-B14F-4D97-AF65-F5344CB8AC3E}">
        <p14:creationId xmlns:p14="http://schemas.microsoft.com/office/powerpoint/2010/main" val="220605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FA8F3-1E6B-8577-F9AD-350D303FC1AC}"/>
              </a:ext>
            </a:extLst>
          </p:cNvPr>
          <p:cNvSpPr>
            <a:spLocks noGrp="1"/>
          </p:cNvSpPr>
          <p:nvPr>
            <p:ph type="title"/>
          </p:nvPr>
        </p:nvSpPr>
        <p:spPr/>
        <p:txBody>
          <a:bodyPr/>
          <a:lstStyle/>
          <a:p>
            <a:r>
              <a:rPr lang="en-US" dirty="0">
                <a:solidFill>
                  <a:schemeClr val="accent1"/>
                </a:solidFill>
              </a:rPr>
              <a:t>Special Instructions</a:t>
            </a:r>
          </a:p>
        </p:txBody>
      </p:sp>
      <p:sp>
        <p:nvSpPr>
          <p:cNvPr id="5" name="Text Placeholder 4">
            <a:extLst>
              <a:ext uri="{FF2B5EF4-FFF2-40B4-BE49-F238E27FC236}">
                <a16:creationId xmlns:a16="http://schemas.microsoft.com/office/drawing/2014/main" id="{A7E4909B-983F-FBD6-4A68-6F886EB5AE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012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35BC-DDB5-4797-8FA7-1A0688DFC38F}"/>
              </a:ext>
            </a:extLst>
          </p:cNvPr>
          <p:cNvSpPr>
            <a:spLocks noGrp="1"/>
          </p:cNvSpPr>
          <p:nvPr>
            <p:ph type="title"/>
          </p:nvPr>
        </p:nvSpPr>
        <p:spPr>
          <a:xfrm>
            <a:off x="838200" y="0"/>
            <a:ext cx="10515600" cy="1325563"/>
          </a:xfrm>
        </p:spPr>
        <p:txBody>
          <a:bodyPr/>
          <a:lstStyle/>
          <a:p>
            <a:r>
              <a:rPr lang="en-US" dirty="0">
                <a:solidFill>
                  <a:schemeClr val="accent1"/>
                </a:solidFill>
              </a:rPr>
              <a:t>Counting Veterans</a:t>
            </a:r>
            <a:endParaRPr lang="en-US" dirty="0">
              <a:solidFill>
                <a:schemeClr val="accent1"/>
              </a:solidFill>
              <a:highlight>
                <a:srgbClr val="FFFF00"/>
              </a:highlight>
            </a:endParaRPr>
          </a:p>
        </p:txBody>
      </p:sp>
      <p:sp>
        <p:nvSpPr>
          <p:cNvPr id="3" name="Content Placeholder 2">
            <a:extLst>
              <a:ext uri="{FF2B5EF4-FFF2-40B4-BE49-F238E27FC236}">
                <a16:creationId xmlns:a16="http://schemas.microsoft.com/office/drawing/2014/main" id="{0B86B192-8957-46B6-AE48-37BED2CCB881}"/>
              </a:ext>
            </a:extLst>
          </p:cNvPr>
          <p:cNvSpPr>
            <a:spLocks noGrp="1"/>
          </p:cNvSpPr>
          <p:nvPr>
            <p:ph idx="1"/>
          </p:nvPr>
        </p:nvSpPr>
        <p:spPr>
          <a:xfrm>
            <a:off x="838200" y="1118585"/>
            <a:ext cx="10880324" cy="6161103"/>
          </a:xfrm>
        </p:spPr>
        <p:txBody>
          <a:bodyPr>
            <a:normAutofit/>
          </a:bodyPr>
          <a:lstStyle/>
          <a:p>
            <a:pPr marL="0" indent="0" algn="l">
              <a:buNone/>
            </a:pP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Persons answering that they are a Veteran on the night of the count must be verified</a:t>
            </a:r>
            <a:r>
              <a:rPr lang="en-US" sz="2200" u="sng" dirty="0">
                <a:effectLst/>
                <a:latin typeface="Calibri" panose="020F0502020204030204" pitchFamily="34" charset="0"/>
                <a:ea typeface="Calibri" panose="020F0502020204030204" pitchFamily="34" charset="0"/>
                <a:cs typeface="Times New Roman" panose="02020603050405020304" pitchFamily="18" charset="0"/>
              </a:rPr>
              <a:t>!</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Call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(701) 200-1013 </a:t>
            </a:r>
            <a:r>
              <a:rPr lang="en-US" sz="1800" dirty="0">
                <a:effectLst/>
                <a:latin typeface="Calibri" panose="020F0502020204030204" pitchFamily="34" charset="0"/>
                <a:ea typeface="Calibri" panose="020F0502020204030204" pitchFamily="34" charset="0"/>
                <a:cs typeface="Times New Roman" panose="02020603050405020304" pitchFamily="18" charset="0"/>
              </a:rPr>
              <a:t>(Fargo VA)</a:t>
            </a:r>
            <a:r>
              <a:rPr lang="en-US" sz="1800" i="0" u="none" strike="noStrike" baseline="0" dirty="0">
                <a:latin typeface="Calibri" panose="020F0502020204030204" pitchFamily="34" charset="0"/>
              </a:rPr>
              <a:t>.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Veteran’s full name, SSN, DOB, and branch of military, and contact information for follow-up is needed when calling.   </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Leave message if no one is answering.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Follow-up support is available: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Fargo VA staff will be available via cell on the 25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from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7 </a:t>
            </a:r>
            <a:r>
              <a:rPr lang="en-US" sz="1800" u="sng" dirty="0">
                <a:latin typeface="Calibri" panose="020F0502020204030204" pitchFamily="34" charset="0"/>
                <a:ea typeface="Calibri" panose="020F0502020204030204" pitchFamily="34" charset="0"/>
                <a:cs typeface="Times New Roman" panose="02020603050405020304" pitchFamily="18" charset="0"/>
              </a:rPr>
              <a:t>AM</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to 4:30 PM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Fargo VA Community Resource &amp; Referral Center at 721 1</a:t>
            </a:r>
            <a:r>
              <a:rPr lang="en-US" sz="1800" baseline="30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Avenue N. Fargo</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open 8 AM -4:30 PM</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Refer to </a:t>
            </a:r>
            <a:r>
              <a:rPr lang="en-US" sz="2400" b="1" u="sng" dirty="0">
                <a:latin typeface="Calibri" panose="020F0502020204030204" pitchFamily="34" charset="0"/>
                <a:ea typeface="Calibri" panose="020F0502020204030204" pitchFamily="34" charset="0"/>
                <a:cs typeface="Times New Roman" panose="02020603050405020304" pitchFamily="18" charset="0"/>
              </a:rPr>
              <a:t>MN Registry!</a:t>
            </a:r>
          </a:p>
          <a:p>
            <a:pPr>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1-888-LinkVet (546-5838) </a:t>
            </a:r>
          </a:p>
          <a:p>
            <a:pPr>
              <a:lnSpc>
                <a:spcPct val="107000"/>
              </a:lnSpc>
              <a:spcBef>
                <a:spcPts val="0"/>
              </a:spcBef>
              <a:spcAft>
                <a:spcPts val="800"/>
              </a:spcAft>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If assisting, use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complete this release of information form</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8738" lvl="1" indent="0">
              <a:buNone/>
            </a:pPr>
            <a:endParaRPr lang="en-US" b="1" dirty="0">
              <a:solidFill>
                <a:srgbClr val="FF0000"/>
              </a:solidFill>
            </a:endParaRPr>
          </a:p>
          <a:p>
            <a:pPr marL="58738" lvl="1" indent="0" algn="ctr">
              <a:buNone/>
            </a:pPr>
            <a:r>
              <a:rPr lang="en-US" b="1" dirty="0">
                <a:solidFill>
                  <a:srgbClr val="FF0000"/>
                </a:solidFill>
              </a:rPr>
              <a:t>It is important to verify and connect veterans when possible!</a:t>
            </a:r>
          </a:p>
        </p:txBody>
      </p:sp>
    </p:spTree>
    <p:extLst>
      <p:ext uri="{BB962C8B-B14F-4D97-AF65-F5344CB8AC3E}">
        <p14:creationId xmlns:p14="http://schemas.microsoft.com/office/powerpoint/2010/main" val="226367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DAD259E-2644-44B7-84A2-6666AB02F3EB}"/>
              </a:ext>
            </a:extLst>
          </p:cNvPr>
          <p:cNvGraphicFramePr>
            <a:graphicFrameLocks noGrp="1"/>
          </p:cNvGraphicFramePr>
          <p:nvPr>
            <p:extLst>
              <p:ext uri="{D42A27DB-BD31-4B8C-83A1-F6EECF244321}">
                <p14:modId xmlns:p14="http://schemas.microsoft.com/office/powerpoint/2010/main" val="703157995"/>
              </p:ext>
            </p:extLst>
          </p:nvPr>
        </p:nvGraphicFramePr>
        <p:xfrm>
          <a:off x="904317" y="588196"/>
          <a:ext cx="10383365" cy="5914082"/>
        </p:xfrm>
        <a:graphic>
          <a:graphicData uri="http://schemas.openxmlformats.org/drawingml/2006/table">
            <a:tbl>
              <a:tblPr firstRow="1" bandRow="1">
                <a:tableStyleId>{5C22544A-7EE6-4342-B048-85BDC9FD1C3A}</a:tableStyleId>
              </a:tblPr>
              <a:tblGrid>
                <a:gridCol w="5143295">
                  <a:extLst>
                    <a:ext uri="{9D8B030D-6E8A-4147-A177-3AD203B41FA5}">
                      <a16:colId xmlns:a16="http://schemas.microsoft.com/office/drawing/2014/main" val="1651312390"/>
                    </a:ext>
                  </a:extLst>
                </a:gridCol>
                <a:gridCol w="5240070">
                  <a:extLst>
                    <a:ext uri="{9D8B030D-6E8A-4147-A177-3AD203B41FA5}">
                      <a16:colId xmlns:a16="http://schemas.microsoft.com/office/drawing/2014/main" val="2480840760"/>
                    </a:ext>
                  </a:extLst>
                </a:gridCol>
              </a:tblGrid>
              <a:tr h="514905">
                <a:tc gridSpan="2">
                  <a:txBody>
                    <a:bodyPr/>
                    <a:lstStyle/>
                    <a:p>
                      <a:pPr algn="ctr"/>
                      <a:r>
                        <a:rPr lang="en-US" sz="3200" dirty="0"/>
                        <a:t>There are two parts to the Point-in-Time (PIT) Count! </a:t>
                      </a:r>
                    </a:p>
                  </a:txBody>
                  <a:tcPr/>
                </a:tc>
                <a:tc hMerge="1">
                  <a:txBody>
                    <a:bodyPr/>
                    <a:lstStyle/>
                    <a:p>
                      <a:endParaRPr lang="en-US" dirty="0"/>
                    </a:p>
                  </a:txBody>
                  <a:tcPr/>
                </a:tc>
                <a:extLst>
                  <a:ext uri="{0D108BD9-81ED-4DB2-BD59-A6C34878D82A}">
                    <a16:rowId xmlns:a16="http://schemas.microsoft.com/office/drawing/2014/main" val="4139086226"/>
                  </a:ext>
                </a:extLst>
              </a:tr>
              <a:tr h="426561">
                <a:tc>
                  <a:txBody>
                    <a:bodyPr/>
                    <a:lstStyle/>
                    <a:p>
                      <a:pPr algn="ctr"/>
                      <a:endParaRPr lang="en-US" b="1" dirty="0">
                        <a:solidFill>
                          <a:schemeClr val="accent1"/>
                        </a:solidFill>
                      </a:endParaRPr>
                    </a:p>
                    <a:p>
                      <a:pPr algn="ctr"/>
                      <a:r>
                        <a:rPr lang="en-US" b="1" dirty="0">
                          <a:solidFill>
                            <a:schemeClr val="accent1"/>
                          </a:solidFill>
                        </a:rPr>
                        <a:t>Sheltered</a:t>
                      </a:r>
                    </a:p>
                  </a:txBody>
                  <a:tcPr>
                    <a:solidFill>
                      <a:schemeClr val="bg1"/>
                    </a:solidFill>
                  </a:tcPr>
                </a:tc>
                <a:tc>
                  <a:txBody>
                    <a:bodyPr/>
                    <a:lstStyle/>
                    <a:p>
                      <a:pPr algn="ctr"/>
                      <a:endParaRPr lang="en-US" b="1" dirty="0">
                        <a:solidFill>
                          <a:schemeClr val="accent1"/>
                        </a:solidFill>
                      </a:endParaRPr>
                    </a:p>
                    <a:p>
                      <a:pPr algn="ctr"/>
                      <a:r>
                        <a:rPr lang="en-US" b="1" dirty="0">
                          <a:solidFill>
                            <a:schemeClr val="accent1"/>
                          </a:solidFill>
                        </a:rPr>
                        <a:t>Unsheltered</a:t>
                      </a:r>
                    </a:p>
                  </a:txBody>
                  <a:tcPr>
                    <a:solidFill>
                      <a:schemeClr val="bg1"/>
                    </a:solidFill>
                  </a:tcPr>
                </a:tc>
                <a:extLst>
                  <a:ext uri="{0D108BD9-81ED-4DB2-BD59-A6C34878D82A}">
                    <a16:rowId xmlns:a16="http://schemas.microsoft.com/office/drawing/2014/main" val="2144235304"/>
                  </a:ext>
                </a:extLst>
              </a:tr>
              <a:tr h="659814">
                <a:tc>
                  <a:txBody>
                    <a:bodyPr/>
                    <a:lstStyle/>
                    <a:p>
                      <a:pPr algn="ctr"/>
                      <a:endParaRPr lang="en-US" dirty="0"/>
                    </a:p>
                    <a:p>
                      <a:pPr algn="ctr"/>
                      <a:endParaRPr lang="en-US" dirty="0"/>
                    </a:p>
                  </a:txBody>
                  <a:tcPr>
                    <a:solidFill>
                      <a:schemeClr val="bg1"/>
                    </a:solidFill>
                  </a:tcPr>
                </a:tc>
                <a:tc>
                  <a:txBody>
                    <a:bodyPr/>
                    <a:lstStyle/>
                    <a:p>
                      <a:pPr algn="ctr"/>
                      <a:endParaRPr lang="en-US" dirty="0"/>
                    </a:p>
                  </a:txBody>
                  <a:tcPr>
                    <a:solidFill>
                      <a:schemeClr val="bg1"/>
                    </a:solidFill>
                  </a:tcPr>
                </a:tc>
                <a:extLst>
                  <a:ext uri="{0D108BD9-81ED-4DB2-BD59-A6C34878D82A}">
                    <a16:rowId xmlns:a16="http://schemas.microsoft.com/office/drawing/2014/main" val="509675987"/>
                  </a:ext>
                </a:extLst>
              </a:tr>
              <a:tr h="1386322">
                <a:tc>
                  <a:txBody>
                    <a:bodyPr/>
                    <a:lstStyle/>
                    <a:p>
                      <a:r>
                        <a:rPr lang="en-US" b="1" dirty="0"/>
                        <a:t>Who is filling sheltered beds? </a:t>
                      </a:r>
                      <a:r>
                        <a:rPr lang="en-US" dirty="0"/>
                        <a:t>The number </a:t>
                      </a:r>
                      <a:r>
                        <a:rPr lang="en-US" sz="1800" dirty="0"/>
                        <a:t>and</a:t>
                      </a:r>
                      <a:r>
                        <a:rPr lang="en-US" dirty="0"/>
                        <a:t> characteristics of households and people in sheltered programs. </a:t>
                      </a:r>
                    </a:p>
                  </a:txBody>
                  <a:tcPr/>
                </a:tc>
                <a:tc>
                  <a:txBody>
                    <a:bodyPr/>
                    <a:lstStyle/>
                    <a:p>
                      <a:r>
                        <a:rPr lang="en-US" b="1" dirty="0"/>
                        <a:t>Who is unsheltered? </a:t>
                      </a:r>
                      <a:r>
                        <a:rPr lang="en-US" dirty="0"/>
                        <a:t>The number and characteristics of  people in locations not meant for human habitation.</a:t>
                      </a:r>
                    </a:p>
                  </a:txBody>
                  <a:tcPr/>
                </a:tc>
                <a:extLst>
                  <a:ext uri="{0D108BD9-81ED-4DB2-BD59-A6C34878D82A}">
                    <a16:rowId xmlns:a16="http://schemas.microsoft.com/office/drawing/2014/main" val="3359485762"/>
                  </a:ext>
                </a:extLst>
              </a:tr>
              <a:tr h="1861432">
                <a:tc>
                  <a:txBody>
                    <a:bodyPr/>
                    <a:lstStyle/>
                    <a:p>
                      <a:r>
                        <a:rPr lang="en-US" b="1" i="0" u="none" dirty="0"/>
                        <a:t>Areas counted:</a:t>
                      </a:r>
                    </a:p>
                    <a:p>
                      <a:pPr marL="285750" lvl="0" indent="-285750">
                        <a:lnSpc>
                          <a:spcPct val="100000"/>
                        </a:lnSpc>
                        <a:buFont typeface="Arial" panose="020B0604020202020204" pitchFamily="34" charset="0"/>
                        <a:buChar char="•"/>
                        <a:defRPr b="1"/>
                      </a:pPr>
                      <a:r>
                        <a:rPr lang="en-US" b="0" dirty="0"/>
                        <a:t>Emergency shelter </a:t>
                      </a:r>
                    </a:p>
                    <a:p>
                      <a:pPr marL="285750" lvl="0" indent="-285750">
                        <a:lnSpc>
                          <a:spcPct val="100000"/>
                        </a:lnSpc>
                        <a:buFont typeface="Arial" panose="020B0604020202020204" pitchFamily="34" charset="0"/>
                        <a:buChar char="•"/>
                        <a:defRPr b="1"/>
                      </a:pPr>
                      <a:r>
                        <a:rPr lang="en-US" b="0" dirty="0"/>
                        <a:t>Domestic Violence </a:t>
                      </a:r>
                    </a:p>
                    <a:p>
                      <a:pPr marL="285750" lvl="0" indent="-285750">
                        <a:lnSpc>
                          <a:spcPct val="100000"/>
                        </a:lnSpc>
                        <a:buFont typeface="Arial" panose="020B0604020202020204" pitchFamily="34" charset="0"/>
                        <a:buChar char="•"/>
                        <a:defRPr b="1"/>
                      </a:pPr>
                      <a:r>
                        <a:rPr lang="en-US" b="0" dirty="0"/>
                        <a:t>Transitional housing</a:t>
                      </a:r>
                      <a:r>
                        <a:rPr lang="en-US" dirty="0">
                          <a:solidFill>
                            <a:schemeClr val="accent1"/>
                          </a:solidFill>
                        </a:rPr>
                        <a:t> </a:t>
                      </a:r>
                      <a:r>
                        <a:rPr lang="en-US" dirty="0"/>
                        <a:t>                                      </a:t>
                      </a:r>
                      <a:endParaRPr lang="en-US" dirty="0">
                        <a:solidFill>
                          <a:schemeClr val="accent1"/>
                        </a:solidFill>
                      </a:endParaRPr>
                    </a:p>
                    <a:p>
                      <a:endParaRPr lang="en-US" dirty="0"/>
                    </a:p>
                  </a:txBody>
                  <a:tcPr/>
                </a:tc>
                <a:tc>
                  <a:txBody>
                    <a:bodyPr/>
                    <a:lstStyle/>
                    <a:p>
                      <a:r>
                        <a:rPr lang="en-US" b="1" u="none" dirty="0"/>
                        <a:t>Areas counted:</a:t>
                      </a:r>
                    </a:p>
                    <a:p>
                      <a:r>
                        <a:rPr lang="en-US" dirty="0"/>
                        <a:t>Outside</a:t>
                      </a:r>
                    </a:p>
                    <a:p>
                      <a:r>
                        <a:rPr lang="en-US" dirty="0"/>
                        <a:t>Public locations </a:t>
                      </a:r>
                    </a:p>
                    <a:p>
                      <a:r>
                        <a:rPr lang="en-US" dirty="0"/>
                        <a:t>Known service locations</a:t>
                      </a:r>
                    </a:p>
                    <a:p>
                      <a:r>
                        <a:rPr lang="en-US" dirty="0"/>
                        <a:t>Emergency locations</a:t>
                      </a:r>
                    </a:p>
                  </a:txBody>
                  <a:tcPr/>
                </a:tc>
                <a:extLst>
                  <a:ext uri="{0D108BD9-81ED-4DB2-BD59-A6C34878D82A}">
                    <a16:rowId xmlns:a16="http://schemas.microsoft.com/office/drawing/2014/main" val="1196027601"/>
                  </a:ext>
                </a:extLst>
              </a:tr>
              <a:tr h="787314">
                <a:tc>
                  <a:txBody>
                    <a:bodyPr/>
                    <a:lstStyle/>
                    <a:p>
                      <a:r>
                        <a:rPr lang="en-US" b="1" dirty="0"/>
                        <a:t>Data used?</a:t>
                      </a:r>
                    </a:p>
                    <a:p>
                      <a:r>
                        <a:rPr lang="en-US" dirty="0"/>
                        <a:t>HMIS &amp; PIT Live</a:t>
                      </a:r>
                    </a:p>
                  </a:txBody>
                  <a:tcPr/>
                </a:tc>
                <a:tc>
                  <a:txBody>
                    <a:bodyPr/>
                    <a:lstStyle/>
                    <a:p>
                      <a:r>
                        <a:rPr lang="en-US" b="1" dirty="0"/>
                        <a:t>Data used?</a:t>
                      </a:r>
                    </a:p>
                    <a:p>
                      <a:r>
                        <a:rPr lang="en-US" dirty="0"/>
                        <a:t>PIT Live </a:t>
                      </a:r>
                    </a:p>
                  </a:txBody>
                  <a:tcPr/>
                </a:tc>
                <a:extLst>
                  <a:ext uri="{0D108BD9-81ED-4DB2-BD59-A6C34878D82A}">
                    <a16:rowId xmlns:a16="http://schemas.microsoft.com/office/drawing/2014/main" val="1860540469"/>
                  </a:ext>
                </a:extLst>
              </a:tr>
            </a:tbl>
          </a:graphicData>
        </a:graphic>
      </p:graphicFrame>
      <p:sp>
        <p:nvSpPr>
          <p:cNvPr id="12" name="Rectangle 11" descr="Bed with solid fill">
            <a:extLst>
              <a:ext uri="{FF2B5EF4-FFF2-40B4-BE49-F238E27FC236}">
                <a16:creationId xmlns:a16="http://schemas.microsoft.com/office/drawing/2014/main" id="{94E977A0-686A-408F-88DA-26084D3567B6}"/>
              </a:ext>
            </a:extLst>
          </p:cNvPr>
          <p:cNvSpPr/>
          <p:nvPr/>
        </p:nvSpPr>
        <p:spPr>
          <a:xfrm>
            <a:off x="3076818" y="1516187"/>
            <a:ext cx="840581" cy="105585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pic>
        <p:nvPicPr>
          <p:cNvPr id="13" name="Graphic 12" descr="Tent with solid fill">
            <a:extLst>
              <a:ext uri="{FF2B5EF4-FFF2-40B4-BE49-F238E27FC236}">
                <a16:creationId xmlns:a16="http://schemas.microsoft.com/office/drawing/2014/main" id="{08844C18-C0E6-476E-ABAA-84CCF4C58E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6695" y="1563837"/>
            <a:ext cx="960553" cy="960553"/>
          </a:xfrm>
          <a:prstGeom prst="rect">
            <a:avLst/>
          </a:prstGeom>
        </p:spPr>
      </p:pic>
      <p:pic>
        <p:nvPicPr>
          <p:cNvPr id="7" name="Graphic 6" descr="Backpack with solid fill">
            <a:extLst>
              <a:ext uri="{FF2B5EF4-FFF2-40B4-BE49-F238E27FC236}">
                <a16:creationId xmlns:a16="http://schemas.microsoft.com/office/drawing/2014/main" id="{250C8440-467A-9D3F-5A89-9C46FDE2FF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325493">
            <a:off x="8045922" y="1982553"/>
            <a:ext cx="457361" cy="457361"/>
          </a:xfrm>
          <a:prstGeom prst="rect">
            <a:avLst/>
          </a:prstGeom>
        </p:spPr>
      </p:pic>
    </p:spTree>
    <p:extLst>
      <p:ext uri="{BB962C8B-B14F-4D97-AF65-F5344CB8AC3E}">
        <p14:creationId xmlns:p14="http://schemas.microsoft.com/office/powerpoint/2010/main" val="3370210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
          <p:cNvSpPr/>
          <p:nvPr/>
        </p:nvSpPr>
        <p:spPr>
          <a:xfrm>
            <a:off x="9913505" y="120504"/>
            <a:ext cx="2153069" cy="503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2400" kern="1200" dirty="0"/>
              <a:t>Your Role</a:t>
            </a:r>
          </a:p>
        </p:txBody>
      </p:sp>
      <p:sp>
        <p:nvSpPr>
          <p:cNvPr id="2" name="Title 1"/>
          <p:cNvSpPr>
            <a:spLocks noGrp="1"/>
          </p:cNvSpPr>
          <p:nvPr>
            <p:ph type="title"/>
          </p:nvPr>
        </p:nvSpPr>
        <p:spPr/>
        <p:txBody>
          <a:bodyPr/>
          <a:lstStyle/>
          <a:p>
            <a:r>
              <a:rPr lang="en-US" dirty="0">
                <a:solidFill>
                  <a:schemeClr val="accent1"/>
                </a:solidFill>
              </a:rPr>
              <a:t>Observation Form</a:t>
            </a:r>
          </a:p>
        </p:txBody>
      </p:sp>
      <p:sp>
        <p:nvSpPr>
          <p:cNvPr id="3" name="Content Placeholder 2"/>
          <p:cNvSpPr>
            <a:spLocks noGrp="1"/>
          </p:cNvSpPr>
          <p:nvPr>
            <p:ph idx="1"/>
          </p:nvPr>
        </p:nvSpPr>
        <p:spPr/>
        <p:txBody>
          <a:bodyPr>
            <a:normAutofit/>
          </a:bodyPr>
          <a:lstStyle/>
          <a:p>
            <a:r>
              <a:rPr lang="en-US" dirty="0"/>
              <a:t>Only use when you </a:t>
            </a:r>
            <a:r>
              <a:rPr lang="en-US" u="sng" dirty="0"/>
              <a:t>cannot </a:t>
            </a:r>
            <a:r>
              <a:rPr lang="en-US" dirty="0"/>
              <a:t>complete a survey with someone because they are sleeping (and you don’t wish to wake them), it is too dangerous, or the person will not answer any questions </a:t>
            </a:r>
            <a:r>
              <a:rPr lang="en-US" b="1" dirty="0"/>
              <a:t>AND</a:t>
            </a:r>
            <a:r>
              <a:rPr lang="en-US" dirty="0"/>
              <a:t> the person is </a:t>
            </a:r>
            <a:r>
              <a:rPr lang="en-US" u="sng" dirty="0"/>
              <a:t>clearly unsheltered</a:t>
            </a:r>
            <a:r>
              <a:rPr lang="en-US" dirty="0"/>
              <a:t>. </a:t>
            </a:r>
          </a:p>
          <a:p>
            <a:endParaRPr lang="en-US" dirty="0"/>
          </a:p>
          <a:p>
            <a:r>
              <a:rPr lang="en-US" dirty="0"/>
              <a:t>Include as much detail as possible that helps to </a:t>
            </a:r>
            <a:r>
              <a:rPr lang="en-US" b="1" dirty="0"/>
              <a:t>make the person identifiable</a:t>
            </a:r>
            <a:r>
              <a:rPr lang="en-US" dirty="0"/>
              <a:t> and to provide clues on their </a:t>
            </a:r>
            <a:r>
              <a:rPr lang="en-US" b="1" dirty="0"/>
              <a:t>housing status, but do not assume anything. </a:t>
            </a:r>
            <a:endParaRPr lang="en-US" dirty="0"/>
          </a:p>
        </p:txBody>
      </p:sp>
    </p:spTree>
    <p:extLst>
      <p:ext uri="{BB962C8B-B14F-4D97-AF65-F5344CB8AC3E}">
        <p14:creationId xmlns:p14="http://schemas.microsoft.com/office/powerpoint/2010/main" val="4258408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Step-by-Step Guide to Observations</a:t>
            </a:r>
          </a:p>
        </p:txBody>
      </p:sp>
      <p:sp>
        <p:nvSpPr>
          <p:cNvPr id="3" name="Content Placeholder 2"/>
          <p:cNvSpPr>
            <a:spLocks noGrp="1"/>
          </p:cNvSpPr>
          <p:nvPr>
            <p:ph idx="1"/>
          </p:nvPr>
        </p:nvSpPr>
        <p:spPr>
          <a:xfrm>
            <a:off x="838200" y="1476834"/>
            <a:ext cx="10515600" cy="5084222"/>
          </a:xfrm>
        </p:spPr>
        <p:txBody>
          <a:bodyPr>
            <a:normAutofit fontScale="85000" lnSpcReduction="20000"/>
          </a:bodyPr>
          <a:lstStyle/>
          <a:p>
            <a:pPr marL="0" indent="0">
              <a:buNone/>
            </a:pPr>
            <a:r>
              <a:rPr lang="en-US" b="1" dirty="0"/>
              <a:t>Step 1: Approach, Introduction &amp; Consent</a:t>
            </a:r>
          </a:p>
          <a:p>
            <a:r>
              <a:rPr lang="en-US" dirty="0"/>
              <a:t>Follow the same protocol you used with the interviews, and only use the observation form if the person says they don’t want to answer your questions, or if they can’t for some reason </a:t>
            </a:r>
            <a:r>
              <a:rPr lang="en-US" dirty="0">
                <a:solidFill>
                  <a:schemeClr val="accent1"/>
                </a:solidFill>
              </a:rPr>
              <a:t>(e.g., if they’re sleeping).</a:t>
            </a:r>
          </a:p>
          <a:p>
            <a:pPr marL="0" indent="0">
              <a:buNone/>
            </a:pPr>
            <a:r>
              <a:rPr lang="en-US" b="1" dirty="0"/>
              <a:t>Step 2: Fill out the Observation Form</a:t>
            </a:r>
          </a:p>
          <a:p>
            <a:r>
              <a:rPr lang="en-US" dirty="0"/>
              <a:t>Write down as much detail as possible that helps to </a:t>
            </a:r>
            <a:r>
              <a:rPr lang="en-US" b="1" dirty="0"/>
              <a:t>make the person identifiable</a:t>
            </a:r>
            <a:r>
              <a:rPr lang="en-US" dirty="0"/>
              <a:t> and to provide clues on their </a:t>
            </a:r>
            <a:r>
              <a:rPr lang="en-US" b="1" dirty="0"/>
              <a:t>housing status</a:t>
            </a:r>
            <a:r>
              <a:rPr lang="en-US" dirty="0"/>
              <a:t>.</a:t>
            </a:r>
          </a:p>
          <a:p>
            <a:pPr lvl="1"/>
            <a:r>
              <a:rPr lang="en-US" dirty="0"/>
              <a:t>What is the person </a:t>
            </a:r>
            <a:r>
              <a:rPr lang="en-US" b="1" dirty="0"/>
              <a:t>wearing</a:t>
            </a:r>
            <a:r>
              <a:rPr lang="en-US" dirty="0"/>
              <a:t>? (e.g., “Yankees baseball cap, navy GAP sweatshirt, jeans, and tan utility boots.” or “bundled in a grey, puffy sleeping bag that covered their face.”)</a:t>
            </a:r>
          </a:p>
          <a:p>
            <a:pPr lvl="1"/>
            <a:r>
              <a:rPr lang="en-US" dirty="0"/>
              <a:t>What does the person </a:t>
            </a:r>
            <a:r>
              <a:rPr lang="en-US" b="1" dirty="0"/>
              <a:t>look like</a:t>
            </a:r>
            <a:r>
              <a:rPr lang="en-US" dirty="0"/>
              <a:t>? (e.g., “shoulder-length grey hair, white, female, 50-60 years old”)</a:t>
            </a:r>
          </a:p>
          <a:p>
            <a:pPr lvl="1"/>
            <a:r>
              <a:rPr lang="en-US" b="1" dirty="0"/>
              <a:t>Why</a:t>
            </a:r>
            <a:r>
              <a:rPr lang="en-US" dirty="0"/>
              <a:t> were you unable to complete a survey with them? (e.g., “They said they did not want to complete a survey, but they were awake.”)</a:t>
            </a:r>
          </a:p>
          <a:p>
            <a:pPr lvl="1"/>
            <a:r>
              <a:rPr lang="en-US" b="1" dirty="0"/>
              <a:t>Where </a:t>
            </a:r>
            <a:r>
              <a:rPr lang="en-US" dirty="0"/>
              <a:t>did you see them? (e.g., “On 20</a:t>
            </a:r>
            <a:r>
              <a:rPr lang="en-US" baseline="30000" dirty="0"/>
              <a:t>th</a:t>
            </a:r>
            <a:r>
              <a:rPr lang="en-US" dirty="0"/>
              <a:t> St. NW between R St. and S St., sitting on the bench outside of X store.”)</a:t>
            </a:r>
            <a:endParaRPr lang="en-US" b="1" dirty="0"/>
          </a:p>
          <a:p>
            <a:pPr lvl="1"/>
            <a:r>
              <a:rPr lang="en-US" dirty="0"/>
              <a:t>What makes you think that they are or may be </a:t>
            </a:r>
            <a:r>
              <a:rPr lang="en-US" b="1" dirty="0"/>
              <a:t>experiencing homelessness</a:t>
            </a:r>
            <a:r>
              <a:rPr lang="en-US" dirty="0"/>
              <a:t>? (e.g., “They were sleeping on a park bench with a large bag of their belongings next to them.”)</a:t>
            </a:r>
          </a:p>
          <a:p>
            <a:endParaRPr lang="en-US" dirty="0"/>
          </a:p>
        </p:txBody>
      </p:sp>
    </p:spTree>
    <p:extLst>
      <p:ext uri="{BB962C8B-B14F-4D97-AF65-F5344CB8AC3E}">
        <p14:creationId xmlns:p14="http://schemas.microsoft.com/office/powerpoint/2010/main" val="1762068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F33D-76DE-4340-8DCA-F5153B84A73B}"/>
              </a:ext>
            </a:extLst>
          </p:cNvPr>
          <p:cNvSpPr>
            <a:spLocks noGrp="1"/>
          </p:cNvSpPr>
          <p:nvPr>
            <p:ph type="title"/>
          </p:nvPr>
        </p:nvSpPr>
        <p:spPr>
          <a:xfrm>
            <a:off x="838199" y="35561"/>
            <a:ext cx="10515600" cy="1325563"/>
          </a:xfrm>
        </p:spPr>
        <p:txBody>
          <a:bodyPr/>
          <a:lstStyle/>
          <a:p>
            <a:r>
              <a:rPr lang="en-US" dirty="0">
                <a:solidFill>
                  <a:schemeClr val="accent1"/>
                </a:solidFill>
              </a:rPr>
              <a:t>Qualities of an effective interviewer</a:t>
            </a:r>
          </a:p>
        </p:txBody>
      </p:sp>
      <p:graphicFrame>
        <p:nvGraphicFramePr>
          <p:cNvPr id="8" name="Content Placeholder 7">
            <a:extLst>
              <a:ext uri="{FF2B5EF4-FFF2-40B4-BE49-F238E27FC236}">
                <a16:creationId xmlns:a16="http://schemas.microsoft.com/office/drawing/2014/main" id="{F0840111-52ED-4941-85D1-170F78D2F6BD}"/>
              </a:ext>
            </a:extLst>
          </p:cNvPr>
          <p:cNvGraphicFramePr>
            <a:graphicFrameLocks noGrp="1"/>
          </p:cNvGraphicFramePr>
          <p:nvPr>
            <p:ph idx="1"/>
          </p:nvPr>
        </p:nvGraphicFramePr>
        <p:xfrm>
          <a:off x="647581" y="1062570"/>
          <a:ext cx="11041657" cy="5722959"/>
        </p:xfrm>
        <a:graphic>
          <a:graphicData uri="http://schemas.openxmlformats.org/drawingml/2006/table">
            <a:tbl>
              <a:tblPr firstRow="1" firstCol="1" bandRow="1">
                <a:tableStyleId>{5C22544A-7EE6-4342-B048-85BDC9FD1C3A}</a:tableStyleId>
              </a:tblPr>
              <a:tblGrid>
                <a:gridCol w="2632947">
                  <a:extLst>
                    <a:ext uri="{9D8B030D-6E8A-4147-A177-3AD203B41FA5}">
                      <a16:colId xmlns:a16="http://schemas.microsoft.com/office/drawing/2014/main" val="913803563"/>
                    </a:ext>
                  </a:extLst>
                </a:gridCol>
                <a:gridCol w="8408710">
                  <a:extLst>
                    <a:ext uri="{9D8B030D-6E8A-4147-A177-3AD203B41FA5}">
                      <a16:colId xmlns:a16="http://schemas.microsoft.com/office/drawing/2014/main" val="3525359960"/>
                    </a:ext>
                  </a:extLst>
                </a:gridCol>
              </a:tblGrid>
              <a:tr h="317368">
                <a:tc>
                  <a:txBody>
                    <a:bodyPr/>
                    <a:lstStyle/>
                    <a:p>
                      <a:pPr marL="0" marR="0" algn="ctr">
                        <a:spcBef>
                          <a:spcPts val="1000"/>
                        </a:spcBef>
                        <a:spcAft>
                          <a:spcPts val="0"/>
                        </a:spcAft>
                      </a:pPr>
                      <a:r>
                        <a:rPr lang="en-CA" sz="2000" dirty="0">
                          <a:effectLst/>
                        </a:rPr>
                        <a:t>Qualities</a:t>
                      </a:r>
                      <a:endParaRPr lang="en-US" sz="2000" b="1" i="1" dirty="0">
                        <a:solidFill>
                          <a:srgbClr val="4F81BD"/>
                        </a:solidFill>
                        <a:effectLst/>
                        <a:latin typeface="Cambria" panose="02040503050406030204" pitchFamily="18" charset="0"/>
                        <a:ea typeface="MS Gothic" panose="020B0609070205080204" pitchFamily="49" charset="-128"/>
                        <a:cs typeface="Times New Roman" panose="02020603050405020304" pitchFamily="18" charset="0"/>
                      </a:endParaRPr>
                    </a:p>
                  </a:txBody>
                  <a:tcPr marL="32827" marR="32827" marT="0" marB="0" anchor="ctr"/>
                </a:tc>
                <a:tc>
                  <a:txBody>
                    <a:bodyPr/>
                    <a:lstStyle/>
                    <a:p>
                      <a:pPr marL="0" marR="0" algn="ctr">
                        <a:spcBef>
                          <a:spcPts val="1000"/>
                        </a:spcBef>
                        <a:spcAft>
                          <a:spcPts val="0"/>
                        </a:spcAft>
                      </a:pPr>
                      <a:r>
                        <a:rPr lang="en-CA" sz="2000" dirty="0">
                          <a:effectLst/>
                        </a:rPr>
                        <a:t>Applying the Qualities</a:t>
                      </a:r>
                      <a:endParaRPr lang="en-US" sz="2000" b="1" i="1" dirty="0">
                        <a:solidFill>
                          <a:srgbClr val="4F81BD"/>
                        </a:solidFill>
                        <a:effectLst/>
                        <a:latin typeface="Cambria" panose="02040503050406030204" pitchFamily="18" charset="0"/>
                        <a:ea typeface="MS Gothic" panose="020B0609070205080204" pitchFamily="49" charset="-128"/>
                        <a:cs typeface="Times New Roman" panose="02020603050405020304" pitchFamily="18" charset="0"/>
                      </a:endParaRPr>
                    </a:p>
                  </a:txBody>
                  <a:tcPr marL="32827" marR="32827" marT="0" marB="0" anchor="ctr"/>
                </a:tc>
                <a:extLst>
                  <a:ext uri="{0D108BD9-81ED-4DB2-BD59-A6C34878D82A}">
                    <a16:rowId xmlns:a16="http://schemas.microsoft.com/office/drawing/2014/main" val="3328710736"/>
                  </a:ext>
                </a:extLst>
              </a:tr>
              <a:tr h="666964">
                <a:tc>
                  <a:txBody>
                    <a:bodyPr/>
                    <a:lstStyle/>
                    <a:p>
                      <a:pPr marL="0" marR="0" algn="ctr">
                        <a:lnSpc>
                          <a:spcPct val="115000"/>
                        </a:lnSpc>
                        <a:spcBef>
                          <a:spcPts val="600"/>
                        </a:spcBef>
                        <a:spcAft>
                          <a:spcPts val="1050"/>
                        </a:spcAft>
                      </a:pPr>
                      <a:r>
                        <a:rPr lang="en-CA" sz="2000" dirty="0">
                          <a:effectLst/>
                        </a:rPr>
                        <a:t>Objectivity</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Approach survey participants without bias. Avoid inserting your own personal views or expectations into the survey process. Remain friendly, but neutral.</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1777560021"/>
                  </a:ext>
                </a:extLst>
              </a:tr>
              <a:tr h="796900">
                <a:tc>
                  <a:txBody>
                    <a:bodyPr/>
                    <a:lstStyle/>
                    <a:p>
                      <a:pPr marL="0" marR="0" algn="ctr">
                        <a:lnSpc>
                          <a:spcPct val="115000"/>
                        </a:lnSpc>
                        <a:spcBef>
                          <a:spcPts val="600"/>
                        </a:spcBef>
                        <a:spcAft>
                          <a:spcPts val="1050"/>
                        </a:spcAft>
                      </a:pPr>
                      <a:r>
                        <a:rPr lang="en-CA" sz="2000" dirty="0">
                          <a:effectLst/>
                        </a:rPr>
                        <a:t>Patience</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lvl="0" indent="0" algn="l" defTabSz="914400" rtl="0" eaLnBrk="1" fontAlgn="auto" latinLnBrk="0" hangingPunct="1">
                        <a:lnSpc>
                          <a:spcPct val="115000"/>
                        </a:lnSpc>
                        <a:spcBef>
                          <a:spcPts val="0"/>
                        </a:spcBef>
                        <a:spcAft>
                          <a:spcPts val="1050"/>
                        </a:spcAft>
                        <a:buClrTx/>
                        <a:buSzTx/>
                        <a:buFontTx/>
                        <a:buNone/>
                        <a:tabLst/>
                        <a:defRPr/>
                      </a:pPr>
                      <a:r>
                        <a:rPr lang="en-CA" sz="1600" kern="1200" dirty="0">
                          <a:solidFill>
                            <a:schemeClr val="dk1"/>
                          </a:solidFill>
                          <a:effectLst/>
                          <a:latin typeface="+mn-lt"/>
                          <a:ea typeface="+mn-ea"/>
                          <a:cs typeface="+mn-cs"/>
                        </a:rPr>
                        <a:t>Avoid asking the questions too fast. Ensure that the interviewee has finished answering the last question before moving on.  </a:t>
                      </a:r>
                      <a:r>
                        <a:rPr lang="en-CA" sz="1600" dirty="0">
                          <a:effectLst/>
                        </a:rPr>
                        <a:t>Do your best to remain calm and understanding during the survey. Ask a team member for assistance if needed.</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641287435"/>
                  </a:ext>
                </a:extLst>
              </a:tr>
              <a:tr h="796900">
                <a:tc>
                  <a:txBody>
                    <a:bodyPr/>
                    <a:lstStyle/>
                    <a:p>
                      <a:pPr marL="0" marR="0" algn="ctr">
                        <a:lnSpc>
                          <a:spcPct val="115000"/>
                        </a:lnSpc>
                        <a:spcBef>
                          <a:spcPts val="600"/>
                        </a:spcBef>
                        <a:spcAft>
                          <a:spcPts val="1050"/>
                        </a:spcAft>
                      </a:pPr>
                      <a:r>
                        <a:rPr lang="en-CA" sz="2000" dirty="0">
                          <a:effectLst/>
                        </a:rPr>
                        <a:t>Communication</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Ask questions clearly and accurately. Listen thoughtfully to the responses of participants and consider how their answer fits best into the response options on the survey. Do not assume. Do not insert you own stories or experiences. </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1295788919"/>
                  </a:ext>
                </a:extLst>
              </a:tr>
              <a:tr h="868797">
                <a:tc>
                  <a:txBody>
                    <a:bodyPr/>
                    <a:lstStyle/>
                    <a:p>
                      <a:pPr marL="0" marR="0" algn="ctr">
                        <a:lnSpc>
                          <a:spcPct val="115000"/>
                        </a:lnSpc>
                        <a:spcBef>
                          <a:spcPts val="600"/>
                        </a:spcBef>
                        <a:spcAft>
                          <a:spcPts val="1050"/>
                        </a:spcAft>
                      </a:pPr>
                      <a:r>
                        <a:rPr lang="en-CA" sz="2000" dirty="0">
                          <a:effectLst/>
                        </a:rPr>
                        <a:t>Confidential</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Respect the privacy of survey participants. Do not share any personal information with your friends, family or colleagues.  If you hear something that concerns you, speak to your PIT Leader or CoC Coordinator.</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1141264841"/>
                  </a:ext>
                </a:extLst>
              </a:tr>
              <a:tr h="1067851">
                <a:tc>
                  <a:txBody>
                    <a:bodyPr/>
                    <a:lstStyle/>
                    <a:p>
                      <a:pPr marL="0" marR="0" algn="ctr">
                        <a:lnSpc>
                          <a:spcPct val="115000"/>
                        </a:lnSpc>
                        <a:spcBef>
                          <a:spcPts val="600"/>
                        </a:spcBef>
                        <a:spcAft>
                          <a:spcPts val="1050"/>
                        </a:spcAft>
                      </a:pPr>
                      <a:r>
                        <a:rPr lang="en-CA" sz="2000" dirty="0">
                          <a:effectLst/>
                        </a:rPr>
                        <a:t>Compassion</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lvl="0" indent="0" algn="l" defTabSz="914400" rtl="0" eaLnBrk="1" fontAlgn="auto" latinLnBrk="0" hangingPunct="1">
                        <a:lnSpc>
                          <a:spcPct val="115000"/>
                        </a:lnSpc>
                        <a:spcBef>
                          <a:spcPts val="0"/>
                        </a:spcBef>
                        <a:spcAft>
                          <a:spcPts val="1050"/>
                        </a:spcAft>
                        <a:buClrTx/>
                        <a:buSzTx/>
                        <a:buFontTx/>
                        <a:buNone/>
                        <a:tabLst/>
                        <a:defRPr/>
                      </a:pPr>
                      <a:r>
                        <a:rPr lang="en-CA" sz="1600" dirty="0">
                          <a:effectLst/>
                        </a:rPr>
                        <a:t>Avoid judgement. Recognize that homelessness is for many a difficult and trying situation. Be compassionate but avoid temptations to become overly personal with survey participants. </a:t>
                      </a:r>
                      <a:r>
                        <a:rPr lang="en-CA" sz="1600" kern="1200" dirty="0">
                          <a:solidFill>
                            <a:schemeClr val="dk1"/>
                          </a:solidFill>
                          <a:effectLst/>
                          <a:latin typeface="+mn-lt"/>
                          <a:ea typeface="+mn-ea"/>
                          <a:cs typeface="+mn-cs"/>
                        </a:rPr>
                        <a:t>Be particularly sensitive to the possibility that the interview itself may, if it brings up bad memories, create some distress.</a:t>
                      </a:r>
                      <a:endParaRPr lang="en-US" sz="1600" kern="1200" dirty="0">
                        <a:solidFill>
                          <a:schemeClr val="dk1"/>
                        </a:solidFill>
                        <a:effectLst/>
                        <a:latin typeface="+mn-lt"/>
                        <a:ea typeface="+mn-ea"/>
                        <a:cs typeface="+mn-cs"/>
                      </a:endParaRPr>
                    </a:p>
                  </a:txBody>
                  <a:tcPr marL="32827" marR="32827" marT="0" marB="0" anchor="ctr"/>
                </a:tc>
                <a:extLst>
                  <a:ext uri="{0D108BD9-81ED-4DB2-BD59-A6C34878D82A}">
                    <a16:rowId xmlns:a16="http://schemas.microsoft.com/office/drawing/2014/main" val="1553719682"/>
                  </a:ext>
                </a:extLst>
              </a:tr>
              <a:tr h="525949">
                <a:tc>
                  <a:txBody>
                    <a:bodyPr/>
                    <a:lstStyle/>
                    <a:p>
                      <a:pPr marL="0" marR="0" algn="ctr">
                        <a:lnSpc>
                          <a:spcPct val="115000"/>
                        </a:lnSpc>
                        <a:spcBef>
                          <a:spcPts val="600"/>
                        </a:spcBef>
                        <a:spcAft>
                          <a:spcPts val="1050"/>
                        </a:spcAft>
                      </a:pPr>
                      <a:r>
                        <a:rPr lang="en-US" sz="2000" dirty="0">
                          <a:solidFill>
                            <a:schemeClr val="bg1"/>
                          </a:solidFill>
                          <a:effectLst/>
                          <a:latin typeface="Calibri" panose="020F0502020204030204" pitchFamily="34" charset="0"/>
                          <a:ea typeface="MS Mincho" panose="02020609040205080304" pitchFamily="49" charset="-128"/>
                          <a:cs typeface="Arial" panose="020B0604020202020204" pitchFamily="34" charset="0"/>
                        </a:rPr>
                        <a:t>Maintain boundaries</a:t>
                      </a:r>
                    </a:p>
                  </a:txBody>
                  <a:tcPr marL="32827" marR="32827" marT="0" marB="0" anchor="ctr"/>
                </a:tc>
                <a:tc>
                  <a:txBody>
                    <a:bodyPr/>
                    <a:lstStyle/>
                    <a:p>
                      <a:pPr marL="128905" marR="160020" algn="l">
                        <a:lnSpc>
                          <a:spcPct val="115000"/>
                        </a:lnSpc>
                        <a:spcBef>
                          <a:spcPts val="0"/>
                        </a:spcBef>
                        <a:spcAft>
                          <a:spcPts val="1050"/>
                        </a:spcAft>
                      </a:pPr>
                      <a:r>
                        <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Respect boundaries. Do not disclose your personal information. Do not offer services that you can not follow through on. </a:t>
                      </a:r>
                    </a:p>
                  </a:txBody>
                  <a:tcPr marL="32827" marR="32827" marT="0" marB="0" anchor="ctr"/>
                </a:tc>
                <a:extLst>
                  <a:ext uri="{0D108BD9-81ED-4DB2-BD59-A6C34878D82A}">
                    <a16:rowId xmlns:a16="http://schemas.microsoft.com/office/drawing/2014/main" val="2873993436"/>
                  </a:ext>
                </a:extLst>
              </a:tr>
              <a:tr h="570878">
                <a:tc>
                  <a:txBody>
                    <a:bodyPr/>
                    <a:lstStyle/>
                    <a:p>
                      <a:pPr marL="0" marR="0" algn="ctr">
                        <a:lnSpc>
                          <a:spcPct val="115000"/>
                        </a:lnSpc>
                        <a:spcBef>
                          <a:spcPts val="600"/>
                        </a:spcBef>
                        <a:spcAft>
                          <a:spcPts val="1050"/>
                        </a:spcAft>
                      </a:pPr>
                      <a:r>
                        <a:rPr lang="en-CA" sz="2000" dirty="0">
                          <a:effectLst/>
                        </a:rPr>
                        <a:t>Detail-Orientated</a:t>
                      </a:r>
                      <a:endPar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tc>
                  <a:txBody>
                    <a:bodyPr/>
                    <a:lstStyle/>
                    <a:p>
                      <a:pPr marL="128905" marR="160020" algn="l">
                        <a:lnSpc>
                          <a:spcPct val="115000"/>
                        </a:lnSpc>
                        <a:spcBef>
                          <a:spcPts val="0"/>
                        </a:spcBef>
                        <a:spcAft>
                          <a:spcPts val="1050"/>
                        </a:spcAft>
                      </a:pPr>
                      <a:r>
                        <a:rPr lang="en-CA" sz="1600" dirty="0">
                          <a:effectLst/>
                        </a:rPr>
                        <a:t>Place close attention to the survey instructions. Capture the experiences of the survey participants, while following the questions as written.  </a:t>
                      </a:r>
                      <a:endParaRPr lang="en-US" sz="16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txBody>
                  <a:tcPr marL="32827" marR="32827" marT="0" marB="0" anchor="ctr"/>
                </a:tc>
                <a:extLst>
                  <a:ext uri="{0D108BD9-81ED-4DB2-BD59-A6C34878D82A}">
                    <a16:rowId xmlns:a16="http://schemas.microsoft.com/office/drawing/2014/main" val="3492125498"/>
                  </a:ext>
                </a:extLst>
              </a:tr>
            </a:tbl>
          </a:graphicData>
        </a:graphic>
      </p:graphicFrame>
    </p:spTree>
    <p:extLst>
      <p:ext uri="{BB962C8B-B14F-4D97-AF65-F5344CB8AC3E}">
        <p14:creationId xmlns:p14="http://schemas.microsoft.com/office/powerpoint/2010/main" val="1674892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Counting in the Cold!</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lstStyle/>
          <a:p>
            <a:pPr marL="342900" indent="-342900">
              <a:buAutoNum type="arabicPeriod"/>
            </a:pPr>
            <a:endParaRPr lang="en-US" sz="1400" dirty="0"/>
          </a:p>
          <a:p>
            <a:pPr marL="0" indent="0">
              <a:buNone/>
            </a:pPr>
            <a:endParaRPr lang="en-US" dirty="0"/>
          </a:p>
        </p:txBody>
      </p:sp>
      <p:pic>
        <p:nvPicPr>
          <p:cNvPr id="5" name="Picture 4">
            <a:extLst>
              <a:ext uri="{FF2B5EF4-FFF2-40B4-BE49-F238E27FC236}">
                <a16:creationId xmlns:a16="http://schemas.microsoft.com/office/drawing/2014/main" id="{3125BE98-7BFC-110A-4EEA-4DBD20C4A576}"/>
              </a:ext>
            </a:extLst>
          </p:cNvPr>
          <p:cNvPicPr>
            <a:picLocks noChangeAspect="1"/>
          </p:cNvPicPr>
          <p:nvPr/>
        </p:nvPicPr>
        <p:blipFill>
          <a:blip r:embed="rId2"/>
          <a:stretch>
            <a:fillRect/>
          </a:stretch>
        </p:blipFill>
        <p:spPr>
          <a:xfrm>
            <a:off x="7464565" y="2246759"/>
            <a:ext cx="4195929" cy="3473728"/>
          </a:xfrm>
          <a:prstGeom prst="rect">
            <a:avLst/>
          </a:prstGeom>
        </p:spPr>
      </p:pic>
      <p:sp>
        <p:nvSpPr>
          <p:cNvPr id="6" name="TextBox 5">
            <a:extLst>
              <a:ext uri="{FF2B5EF4-FFF2-40B4-BE49-F238E27FC236}">
                <a16:creationId xmlns:a16="http://schemas.microsoft.com/office/drawing/2014/main" id="{632C9AE0-AE2D-6514-DACD-53267EA39453}"/>
              </a:ext>
            </a:extLst>
          </p:cNvPr>
          <p:cNvSpPr txBox="1"/>
          <p:nvPr/>
        </p:nvSpPr>
        <p:spPr>
          <a:xfrm>
            <a:off x="1008993" y="1690688"/>
            <a:ext cx="6148878" cy="4585871"/>
          </a:xfrm>
          <a:prstGeom prst="rect">
            <a:avLst/>
          </a:prstGeom>
          <a:noFill/>
        </p:spPr>
        <p:txBody>
          <a:bodyPr wrap="square" rtlCol="0">
            <a:spAutoFit/>
          </a:bodyPr>
          <a:lstStyle/>
          <a:p>
            <a:pPr marL="285750" indent="-285750">
              <a:buFont typeface="Arial" panose="020B0604020202020204" pitchFamily="34" charset="0"/>
              <a:buChar char="•"/>
            </a:pPr>
            <a:r>
              <a:rPr lang="en-US" sz="2000" dirty="0"/>
              <a:t>Dress for the weather! </a:t>
            </a:r>
          </a:p>
          <a:p>
            <a:pPr marL="742950" lvl="1" indent="-285750">
              <a:buFont typeface="Arial" panose="020B0604020202020204" pitchFamily="34" charset="0"/>
              <a:buChar char="•"/>
            </a:pPr>
            <a:r>
              <a:rPr lang="en-US" dirty="0"/>
              <a:t>Wear layers</a:t>
            </a:r>
          </a:p>
          <a:p>
            <a:pPr marL="742950" lvl="1" indent="-285750">
              <a:buFont typeface="Arial" panose="020B0604020202020204" pitchFamily="34" charset="0"/>
              <a:buChar char="•"/>
            </a:pPr>
            <a:r>
              <a:rPr lang="en-US" dirty="0"/>
              <a:t>Wear boots to keep feet dry as you walk through the snow</a:t>
            </a:r>
          </a:p>
          <a:p>
            <a:pPr marL="742950" lvl="1" indent="-285750">
              <a:buFont typeface="Arial" panose="020B0604020202020204" pitchFamily="34" charset="0"/>
              <a:buChar char="•"/>
            </a:pPr>
            <a:r>
              <a:rPr lang="en-US" dirty="0"/>
              <a:t>Wear gloves under mittens so you can write but still stay warm if out for extended periods. </a:t>
            </a:r>
          </a:p>
          <a:p>
            <a:pPr marL="742950" lvl="1" indent="-285750">
              <a:buFont typeface="Arial" panose="020B0604020202020204" pitchFamily="34" charset="0"/>
              <a:buChar char="•"/>
            </a:pPr>
            <a:r>
              <a:rPr lang="en-US" dirty="0"/>
              <a:t>Bring back-up clothing if you get too wet.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Prepare for data collection</a:t>
            </a:r>
          </a:p>
          <a:p>
            <a:pPr marL="742950" lvl="1" indent="-285750">
              <a:buFont typeface="Arial" panose="020B0604020202020204" pitchFamily="34" charset="0"/>
              <a:buChar char="•"/>
            </a:pPr>
            <a:r>
              <a:rPr lang="en-US" dirty="0"/>
              <a:t>Bring charger as batteries don’t last as long in cold</a:t>
            </a:r>
          </a:p>
          <a:p>
            <a:pPr marL="742950" lvl="1" indent="-285750">
              <a:buFont typeface="Arial" panose="020B0604020202020204" pitchFamily="34" charset="0"/>
              <a:buChar char="•"/>
            </a:pPr>
            <a:r>
              <a:rPr lang="en-US" dirty="0"/>
              <a:t>Bring a clipboard to write on if doing a paper survey</a:t>
            </a:r>
          </a:p>
          <a:p>
            <a:pPr marL="742950" lvl="1" indent="-285750">
              <a:buFont typeface="Arial" panose="020B0604020202020204" pitchFamily="34" charset="0"/>
              <a:buChar char="•"/>
            </a:pPr>
            <a:r>
              <a:rPr lang="en-US" dirty="0"/>
              <a:t>Bring extra pens as they too can be affected by cold.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There may be contingencies</a:t>
            </a:r>
          </a:p>
          <a:p>
            <a:pPr marL="742950" lvl="1" indent="-285750">
              <a:buFont typeface="Arial" panose="020B0604020202020204" pitchFamily="34" charset="0"/>
              <a:buChar char="•"/>
            </a:pPr>
            <a:r>
              <a:rPr lang="en-US" dirty="0"/>
              <a:t>If there is a severe weather advisory, we may need to delay outreach. </a:t>
            </a:r>
          </a:p>
        </p:txBody>
      </p:sp>
    </p:spTree>
    <p:extLst>
      <p:ext uri="{BB962C8B-B14F-4D97-AF65-F5344CB8AC3E}">
        <p14:creationId xmlns:p14="http://schemas.microsoft.com/office/powerpoint/2010/main" val="3869471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Safety &amp; Respect</a:t>
            </a:r>
          </a:p>
        </p:txBody>
      </p:sp>
      <p:sp>
        <p:nvSpPr>
          <p:cNvPr id="3" name="Content Placeholder 2"/>
          <p:cNvSpPr>
            <a:spLocks noGrp="1"/>
          </p:cNvSpPr>
          <p:nvPr>
            <p:ph idx="1"/>
          </p:nvPr>
        </p:nvSpPr>
        <p:spPr>
          <a:xfrm>
            <a:off x="838200" y="1507210"/>
            <a:ext cx="10337637" cy="5257800"/>
          </a:xfrm>
        </p:spPr>
        <p:txBody>
          <a:bodyPr>
            <a:normAutofit/>
          </a:bodyPr>
          <a:lstStyle/>
          <a:p>
            <a:pPr marL="0" indent="0">
              <a:buNone/>
            </a:pPr>
            <a:r>
              <a:rPr lang="en-US" sz="2400" dirty="0"/>
              <a:t>While an accurate count is important, the safety of volunteers and persons being counted is primary. </a:t>
            </a:r>
          </a:p>
          <a:p>
            <a:pPr marL="0" indent="0">
              <a:buNone/>
            </a:pPr>
            <a:r>
              <a:rPr lang="en-US" sz="2000" dirty="0">
                <a:solidFill>
                  <a:srgbClr val="FF0000"/>
                </a:solidFill>
              </a:rPr>
              <a:t>If someone identifies a need for a VSP contact Day One domestic violence hotline: 1-866-223-1111</a:t>
            </a:r>
            <a:endParaRPr lang="en-US" sz="3200" dirty="0">
              <a:solidFill>
                <a:srgbClr val="FF0000"/>
              </a:solidFill>
            </a:endParaRPr>
          </a:p>
          <a:p>
            <a:pPr marL="0" indent="0">
              <a:buNone/>
            </a:pPr>
            <a:r>
              <a:rPr lang="en-US" sz="2400" u="sng" dirty="0"/>
              <a:t>Street Outreach MUSTS:</a:t>
            </a:r>
          </a:p>
          <a:p>
            <a:pPr marL="342900" indent="-342900"/>
            <a:r>
              <a:rPr lang="en-US" sz="2400" dirty="0"/>
              <a:t>Always travel in pairs, with at least one experienced social worker, mental health worker, or law enforcement.</a:t>
            </a:r>
          </a:p>
          <a:p>
            <a:pPr marL="342900" indent="-342900"/>
            <a:r>
              <a:rPr lang="en-US" sz="2400" dirty="0"/>
              <a:t>Understand that people may be defensive and NOT want to be interviewed. Do NOT push them. </a:t>
            </a:r>
          </a:p>
          <a:p>
            <a:pPr marL="342900" indent="-342900"/>
            <a:r>
              <a:rPr lang="en-US" sz="2400" dirty="0"/>
              <a:t>Be respectful. Even though outside or in their car, you are entering the person's “home”.  </a:t>
            </a:r>
          </a:p>
          <a:p>
            <a:pPr marL="342900" indent="-342900"/>
            <a:r>
              <a:rPr lang="en-US" sz="2400" dirty="0"/>
              <a:t>Dress for the weather! </a:t>
            </a:r>
          </a:p>
          <a:p>
            <a:pPr marL="342900" indent="-342900"/>
            <a:r>
              <a:rPr lang="en-US" sz="2400" dirty="0"/>
              <a:t>Have extra dry clothes and shoes if needed. </a:t>
            </a:r>
          </a:p>
          <a:p>
            <a:pPr marL="0" indent="0">
              <a:buNone/>
            </a:pPr>
            <a:endParaRPr lang="en-US" sz="2400" dirty="0"/>
          </a:p>
        </p:txBody>
      </p:sp>
    </p:spTree>
    <p:extLst>
      <p:ext uri="{BB962C8B-B14F-4D97-AF65-F5344CB8AC3E}">
        <p14:creationId xmlns:p14="http://schemas.microsoft.com/office/powerpoint/2010/main" val="3114202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Confidentiality</a:t>
            </a:r>
          </a:p>
        </p:txBody>
      </p:sp>
      <p:sp>
        <p:nvSpPr>
          <p:cNvPr id="3" name="Content Placeholder 2"/>
          <p:cNvSpPr>
            <a:spLocks noGrp="1"/>
          </p:cNvSpPr>
          <p:nvPr>
            <p:ph idx="1"/>
          </p:nvPr>
        </p:nvSpPr>
        <p:spPr>
          <a:xfrm>
            <a:off x="838200" y="1828801"/>
            <a:ext cx="9372600" cy="4297363"/>
          </a:xfrm>
        </p:spPr>
        <p:txBody>
          <a:bodyPr>
            <a:normAutofit/>
          </a:bodyPr>
          <a:lstStyle/>
          <a:p>
            <a:pPr marL="342900" indent="-342900"/>
            <a:r>
              <a:rPr lang="en-US" sz="2400" dirty="0"/>
              <a:t>To assure you are maintaining respect and not violating laws, it is essential that you do NOT share the names, locations or personal data on those you encounter during the count with friends, co-workers or family. </a:t>
            </a:r>
          </a:p>
          <a:p>
            <a:pPr marL="342900" indent="-342900"/>
            <a:r>
              <a:rPr lang="en-US" sz="2400" dirty="0"/>
              <a:t>Understanding that your volunteer experience may be stressful and new experience, please talk with your peer volunteers or count coordinator to assure you debrief following your experience. </a:t>
            </a:r>
          </a:p>
          <a:p>
            <a:pPr marL="342900" indent="-342900"/>
            <a:r>
              <a:rPr lang="en-US" sz="2400" dirty="0"/>
              <a:t>All surveyors must complete the </a:t>
            </a:r>
            <a:r>
              <a:rPr lang="en-US" sz="2400" dirty="0">
                <a:hlinkClick r:id="rId3"/>
              </a:rPr>
              <a:t>Volunteer Agreement</a:t>
            </a:r>
            <a:r>
              <a:rPr lang="en-US" sz="2400" dirty="0"/>
              <a:t>! </a:t>
            </a:r>
          </a:p>
        </p:txBody>
      </p:sp>
    </p:spTree>
    <p:extLst>
      <p:ext uri="{BB962C8B-B14F-4D97-AF65-F5344CB8AC3E}">
        <p14:creationId xmlns:p14="http://schemas.microsoft.com/office/powerpoint/2010/main" val="689619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Final Key points!</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lstStyle/>
          <a:p>
            <a:pPr marL="342900" indent="-342900">
              <a:buAutoNum type="arabicPeriod"/>
            </a:pPr>
            <a:endParaRPr lang="en-US" sz="1400" dirty="0"/>
          </a:p>
          <a:p>
            <a:pPr marL="0" indent="0">
              <a:buNone/>
            </a:pPr>
            <a:endParaRPr lang="en-US" dirty="0"/>
          </a:p>
        </p:txBody>
      </p:sp>
      <p:sp>
        <p:nvSpPr>
          <p:cNvPr id="5" name="TextBox 4">
            <a:extLst>
              <a:ext uri="{FF2B5EF4-FFF2-40B4-BE49-F238E27FC236}">
                <a16:creationId xmlns:a16="http://schemas.microsoft.com/office/drawing/2014/main" id="{FAAD093B-C378-1F30-3AD5-EE7BC786FBE2}"/>
              </a:ext>
            </a:extLst>
          </p:cNvPr>
          <p:cNvSpPr txBox="1"/>
          <p:nvPr/>
        </p:nvSpPr>
        <p:spPr>
          <a:xfrm>
            <a:off x="936077" y="1612602"/>
            <a:ext cx="10627929" cy="3693319"/>
          </a:xfrm>
          <a:prstGeom prst="rect">
            <a:avLst/>
          </a:prstGeom>
          <a:noFill/>
        </p:spPr>
        <p:txBody>
          <a:bodyPr wrap="square">
            <a:spAutoFit/>
          </a:bodyPr>
          <a:lstStyle/>
          <a:p>
            <a:pPr marL="457200" indent="-457200">
              <a:buFont typeface="Arial" panose="020B0604020202020204" pitchFamily="34" charset="0"/>
              <a:buChar char="•"/>
            </a:pPr>
            <a:r>
              <a:rPr lang="en-US" sz="2400" dirty="0"/>
              <a:t>Treat all persons you interview with respect! </a:t>
            </a:r>
          </a:p>
          <a:p>
            <a:pPr marL="457200" indent="-457200">
              <a:buFont typeface="Arial" panose="020B0604020202020204" pitchFamily="34" charset="0"/>
              <a:buChar char="•"/>
            </a:pPr>
            <a:r>
              <a:rPr lang="en-US" sz="2400" dirty="0"/>
              <a:t>Review all surveys to be sure they are complete.</a:t>
            </a:r>
          </a:p>
          <a:p>
            <a:pPr marL="457200" indent="-457200">
              <a:buFont typeface="Arial" panose="020B0604020202020204" pitchFamily="34" charset="0"/>
              <a:buChar char="•"/>
            </a:pPr>
            <a:r>
              <a:rPr lang="en-US" sz="2400" dirty="0"/>
              <a:t>Return </a:t>
            </a:r>
            <a:r>
              <a:rPr lang="en-US" sz="2400" u="sng" dirty="0"/>
              <a:t>all</a:t>
            </a:r>
            <a:r>
              <a:rPr lang="en-US" sz="2400" dirty="0"/>
              <a:t> Surveys and Veteran Registry Release Forms to your CoC Coordinator or County Leaders.</a:t>
            </a:r>
          </a:p>
          <a:p>
            <a:pPr marL="457200" indent="-457200">
              <a:buFont typeface="Arial" panose="020B0604020202020204" pitchFamily="34" charset="0"/>
              <a:buChar char="•"/>
            </a:pPr>
            <a:r>
              <a:rPr lang="en-US" sz="2400" b="1" dirty="0"/>
              <a:t>Within 4 days of the count, </a:t>
            </a:r>
            <a:r>
              <a:rPr lang="en-US" sz="2400" b="1" u="sng" dirty="0"/>
              <a:t>ALL forms </a:t>
            </a:r>
            <a:r>
              <a:rPr lang="en-US" sz="2400" b="1" dirty="0"/>
              <a:t>must be entered online. </a:t>
            </a:r>
          </a:p>
          <a:p>
            <a:pPr marL="457200" indent="-457200">
              <a:buFont typeface="Arial" panose="020B0604020202020204" pitchFamily="34" charset="0"/>
              <a:buChar char="•"/>
            </a:pPr>
            <a:r>
              <a:rPr lang="en-US" sz="2400" b="1" dirty="0"/>
              <a:t>Connect people to resources as available – but don’t make promises. </a:t>
            </a:r>
          </a:p>
          <a:p>
            <a:pPr marL="914400" lvl="1" indent="-457200">
              <a:buFont typeface="Arial" panose="020B0604020202020204" pitchFamily="34" charset="0"/>
              <a:buChar char="•"/>
            </a:pPr>
            <a:r>
              <a:rPr lang="en-US" sz="2400" dirty="0"/>
              <a:t>If someone is outside attempt to connect them to shelter. </a:t>
            </a:r>
          </a:p>
          <a:p>
            <a:pPr marL="914400" lvl="1" indent="-457200">
              <a:buFont typeface="Arial" panose="020B0604020202020204" pitchFamily="34" charset="0"/>
              <a:buChar char="•"/>
            </a:pPr>
            <a:r>
              <a:rPr lang="en-US" sz="2400" dirty="0"/>
              <a:t>If someone is a veteran attempt to register them and connect to the VA</a:t>
            </a:r>
          </a:p>
          <a:p>
            <a:pPr marL="914400" lvl="1" indent="-457200">
              <a:buFont typeface="Arial" panose="020B0604020202020204" pitchFamily="34" charset="0"/>
              <a:buChar char="•"/>
            </a:pPr>
            <a:r>
              <a:rPr lang="en-US" sz="2400" dirty="0"/>
              <a:t>Provide information on community resources. </a:t>
            </a:r>
          </a:p>
          <a:p>
            <a:endParaRPr lang="en-US" sz="1800" dirty="0"/>
          </a:p>
        </p:txBody>
      </p:sp>
    </p:spTree>
    <p:extLst>
      <p:ext uri="{BB962C8B-B14F-4D97-AF65-F5344CB8AC3E}">
        <p14:creationId xmlns:p14="http://schemas.microsoft.com/office/powerpoint/2010/main" val="1185191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970843" y="4722920"/>
            <a:ext cx="8582857" cy="1837678"/>
          </a:xfrm>
        </p:spPr>
        <p:txBody>
          <a:bodyPr/>
          <a:lstStyle/>
          <a:p>
            <a:r>
              <a:rPr lang="en-US" sz="4000" b="1" dirty="0">
                <a:solidFill>
                  <a:schemeClr val="tx1">
                    <a:lumMod val="85000"/>
                  </a:schemeClr>
                </a:solidFill>
                <a:effectLst>
                  <a:outerShdw blurRad="38100" dist="38100" dir="2700000" algn="tl">
                    <a:srgbClr val="000000">
                      <a:alpha val="43137"/>
                    </a:srgbClr>
                  </a:outerShdw>
                </a:effectLst>
              </a:rPr>
              <a:t> </a:t>
            </a:r>
            <a:r>
              <a:rPr lang="en-US" sz="4000" b="1" dirty="0">
                <a:solidFill>
                  <a:schemeClr val="accent6">
                    <a:lumMod val="40000"/>
                    <a:lumOff val="60000"/>
                  </a:schemeClr>
                </a:solidFill>
                <a:effectLst>
                  <a:outerShdw blurRad="38100" dist="38100" dir="2700000" algn="tl">
                    <a:srgbClr val="000000">
                      <a:alpha val="43137"/>
                    </a:srgbClr>
                  </a:outerShdw>
                </a:effectLst>
              </a:rPr>
              <a:t> </a:t>
            </a:r>
            <a:r>
              <a:rPr lang="en-US" sz="4000" b="1" dirty="0">
                <a:solidFill>
                  <a:schemeClr val="accent1"/>
                </a:solidFill>
                <a:effectLst>
                  <a:outerShdw blurRad="38100" dist="38100" dir="2700000" algn="tl">
                    <a:srgbClr val="000000">
                      <a:alpha val="43137"/>
                    </a:srgbClr>
                  </a:outerShdw>
                </a:effectLst>
              </a:rPr>
              <a:t>Thanks for helping to make sure Everyone Counts!</a:t>
            </a:r>
          </a:p>
        </p:txBody>
      </p:sp>
      <p:sp>
        <p:nvSpPr>
          <p:cNvPr id="5" name="TextBox 4"/>
          <p:cNvSpPr txBox="1"/>
          <p:nvPr/>
        </p:nvSpPr>
        <p:spPr>
          <a:xfrm>
            <a:off x="1638300" y="938814"/>
            <a:ext cx="8915400" cy="3293209"/>
          </a:xfrm>
          <a:prstGeom prst="rect">
            <a:avLst/>
          </a:prstGeom>
          <a:noFill/>
        </p:spPr>
        <p:txBody>
          <a:bodyPr wrap="square" rtlCol="0">
            <a:spAutoFit/>
          </a:bodyPr>
          <a:lstStyle/>
          <a:p>
            <a:pPr algn="ctr"/>
            <a:r>
              <a:rPr lang="en-US" sz="8800" b="1" dirty="0">
                <a:solidFill>
                  <a:schemeClr val="accent1"/>
                </a:solidFill>
                <a:effectLst>
                  <a:outerShdw blurRad="38100" dist="38100" dir="2700000" algn="tl">
                    <a:srgbClr val="000000">
                      <a:alpha val="43137"/>
                    </a:srgbClr>
                  </a:outerShdw>
                </a:effectLst>
              </a:rPr>
              <a:t>Dress Warm and Stay Safe!</a:t>
            </a:r>
            <a:br>
              <a:rPr lang="en-US" sz="2800" dirty="0">
                <a:solidFill>
                  <a:srgbClr val="00B0F0"/>
                </a:solidFill>
              </a:rPr>
            </a:br>
            <a:endParaRPr lang="en-US"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029" y="4232023"/>
            <a:ext cx="4535487"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07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A422-1488-FF68-8E8B-5BA2F89755A7}"/>
              </a:ext>
            </a:extLst>
          </p:cNvPr>
          <p:cNvSpPr>
            <a:spLocks noGrp="1"/>
          </p:cNvSpPr>
          <p:nvPr>
            <p:ph type="title"/>
          </p:nvPr>
        </p:nvSpPr>
        <p:spPr/>
        <p:txBody>
          <a:bodyPr/>
          <a:lstStyle/>
          <a:p>
            <a:r>
              <a:rPr lang="en-US" dirty="0"/>
              <a:t>When is the PIT? </a:t>
            </a:r>
          </a:p>
        </p:txBody>
      </p:sp>
      <p:sp>
        <p:nvSpPr>
          <p:cNvPr id="4" name="Content Placeholder 3">
            <a:extLst>
              <a:ext uri="{FF2B5EF4-FFF2-40B4-BE49-F238E27FC236}">
                <a16:creationId xmlns:a16="http://schemas.microsoft.com/office/drawing/2014/main" id="{D2FBE0EA-A1AC-A914-8233-36A9810D827F}"/>
              </a:ext>
            </a:extLst>
          </p:cNvPr>
          <p:cNvSpPr>
            <a:spLocks noGrp="1"/>
          </p:cNvSpPr>
          <p:nvPr>
            <p:ph idx="1"/>
          </p:nvPr>
        </p:nvSpPr>
        <p:spPr>
          <a:xfrm>
            <a:off x="838200" y="5018105"/>
            <a:ext cx="10764915" cy="1464425"/>
          </a:xfrm>
        </p:spPr>
        <p:txBody>
          <a:bodyPr>
            <a:normAutofit/>
          </a:bodyPr>
          <a:lstStyle/>
          <a:p>
            <a:pPr marL="0" indent="0">
              <a:buNone/>
            </a:pPr>
            <a:endParaRPr lang="en-US" dirty="0"/>
          </a:p>
          <a:p>
            <a:pPr marL="0" indent="0">
              <a:buNone/>
            </a:pPr>
            <a:r>
              <a:rPr lang="en-US" dirty="0"/>
              <a:t>The PIT is a blitz count of persons who are unsheltered from dusk on the 24</a:t>
            </a:r>
            <a:r>
              <a:rPr lang="en-US" baseline="30000" dirty="0"/>
              <a:t>th</a:t>
            </a:r>
            <a:r>
              <a:rPr lang="en-US" dirty="0"/>
              <a:t> to dawn on the 25</a:t>
            </a:r>
            <a:r>
              <a:rPr lang="en-US" baseline="30000" dirty="0"/>
              <a:t>th</a:t>
            </a:r>
            <a:r>
              <a:rPr lang="en-US" dirty="0"/>
              <a:t>. </a:t>
            </a:r>
          </a:p>
          <a:p>
            <a:endParaRPr lang="en-US" dirty="0"/>
          </a:p>
        </p:txBody>
      </p:sp>
      <p:pic>
        <p:nvPicPr>
          <p:cNvPr id="9" name="Picture 8">
            <a:extLst>
              <a:ext uri="{FF2B5EF4-FFF2-40B4-BE49-F238E27FC236}">
                <a16:creationId xmlns:a16="http://schemas.microsoft.com/office/drawing/2014/main" id="{7A6B2862-DEB4-8ACD-6115-DC249EAA8DA6}"/>
              </a:ext>
            </a:extLst>
          </p:cNvPr>
          <p:cNvPicPr>
            <a:picLocks noChangeAspect="1"/>
          </p:cNvPicPr>
          <p:nvPr/>
        </p:nvPicPr>
        <p:blipFill>
          <a:blip r:embed="rId3">
            <a:duotone>
              <a:prstClr val="black"/>
              <a:schemeClr val="tx2">
                <a:tint val="45000"/>
                <a:satMod val="400000"/>
              </a:schemeClr>
            </a:duotone>
          </a:blip>
          <a:stretch>
            <a:fillRect/>
          </a:stretch>
        </p:blipFill>
        <p:spPr>
          <a:xfrm>
            <a:off x="3057457" y="1588576"/>
            <a:ext cx="5080608" cy="3680848"/>
          </a:xfrm>
          <a:prstGeom prst="rect">
            <a:avLst/>
          </a:prstGeom>
        </p:spPr>
      </p:pic>
      <p:sp>
        <p:nvSpPr>
          <p:cNvPr id="10" name="Oval 9">
            <a:extLst>
              <a:ext uri="{FF2B5EF4-FFF2-40B4-BE49-F238E27FC236}">
                <a16:creationId xmlns:a16="http://schemas.microsoft.com/office/drawing/2014/main" id="{05C30F35-706D-A47A-83BB-E51F0608683F}"/>
              </a:ext>
            </a:extLst>
          </p:cNvPr>
          <p:cNvSpPr/>
          <p:nvPr/>
        </p:nvSpPr>
        <p:spPr>
          <a:xfrm>
            <a:off x="5571640" y="4122550"/>
            <a:ext cx="604433" cy="5501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35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FBE0EA-A1AC-A914-8233-36A9810D827F}"/>
              </a:ext>
            </a:extLst>
          </p:cNvPr>
          <p:cNvSpPr>
            <a:spLocks noGrp="1"/>
          </p:cNvSpPr>
          <p:nvPr>
            <p:ph idx="1"/>
          </p:nvPr>
        </p:nvSpPr>
        <p:spPr>
          <a:xfrm>
            <a:off x="838199" y="1390619"/>
            <a:ext cx="10764915" cy="4351338"/>
          </a:xfrm>
        </p:spPr>
        <p:txBody>
          <a:bodyPr/>
          <a:lstStyle/>
          <a:p>
            <a:pPr marL="0" indent="0">
              <a:buNone/>
            </a:pPr>
            <a:endParaRPr lang="en-US" dirty="0"/>
          </a:p>
          <a:p>
            <a:pPr algn="ctr"/>
            <a:endParaRPr lang="en-US" sz="3200" dirty="0"/>
          </a:p>
          <a:p>
            <a:endParaRPr lang="en-US" dirty="0"/>
          </a:p>
        </p:txBody>
      </p:sp>
      <p:pic>
        <p:nvPicPr>
          <p:cNvPr id="6" name="Picture 5">
            <a:extLst>
              <a:ext uri="{FF2B5EF4-FFF2-40B4-BE49-F238E27FC236}">
                <a16:creationId xmlns:a16="http://schemas.microsoft.com/office/drawing/2014/main" id="{D30297E0-21F7-4DB5-D77B-3315913733C0}"/>
              </a:ext>
            </a:extLst>
          </p:cNvPr>
          <p:cNvPicPr>
            <a:picLocks noChangeAspect="1"/>
          </p:cNvPicPr>
          <p:nvPr/>
        </p:nvPicPr>
        <p:blipFill>
          <a:blip r:embed="rId3"/>
          <a:stretch>
            <a:fillRect/>
          </a:stretch>
        </p:blipFill>
        <p:spPr>
          <a:xfrm>
            <a:off x="3099661" y="1940118"/>
            <a:ext cx="5636190" cy="3711636"/>
          </a:xfrm>
          <a:prstGeom prst="rect">
            <a:avLst/>
          </a:prstGeom>
        </p:spPr>
      </p:pic>
      <p:sp>
        <p:nvSpPr>
          <p:cNvPr id="7" name="TextBox 6">
            <a:extLst>
              <a:ext uri="{FF2B5EF4-FFF2-40B4-BE49-F238E27FC236}">
                <a16:creationId xmlns:a16="http://schemas.microsoft.com/office/drawing/2014/main" id="{CC780941-0C54-2816-10E7-5B839D2A8239}"/>
              </a:ext>
            </a:extLst>
          </p:cNvPr>
          <p:cNvSpPr txBox="1"/>
          <p:nvPr/>
        </p:nvSpPr>
        <p:spPr>
          <a:xfrm>
            <a:off x="614894" y="1049753"/>
            <a:ext cx="10962212" cy="523220"/>
          </a:xfrm>
          <a:prstGeom prst="rect">
            <a:avLst/>
          </a:prstGeom>
          <a:noFill/>
        </p:spPr>
        <p:txBody>
          <a:bodyPr wrap="square" rtlCol="0">
            <a:spAutoFit/>
          </a:bodyPr>
          <a:lstStyle/>
          <a:p>
            <a:r>
              <a:rPr lang="en-US" sz="2800" i="1" dirty="0"/>
              <a:t>Remember it is ONLY a snapshot of who was homeless on a </a:t>
            </a:r>
            <a:r>
              <a:rPr lang="en-US" sz="2800" b="1" i="1" dirty="0"/>
              <a:t>single</a:t>
            </a:r>
            <a:r>
              <a:rPr lang="en-US" sz="2800" i="1" dirty="0"/>
              <a:t> night! </a:t>
            </a:r>
          </a:p>
        </p:txBody>
      </p:sp>
    </p:spTree>
    <p:extLst>
      <p:ext uri="{BB962C8B-B14F-4D97-AF65-F5344CB8AC3E}">
        <p14:creationId xmlns:p14="http://schemas.microsoft.com/office/powerpoint/2010/main" val="162661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Tent with solid fill">
            <a:extLst>
              <a:ext uri="{FF2B5EF4-FFF2-40B4-BE49-F238E27FC236}">
                <a16:creationId xmlns:a16="http://schemas.microsoft.com/office/drawing/2014/main" id="{08844C18-C0E6-476E-ABAA-84CCF4C58E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5731" y="764541"/>
            <a:ext cx="2809068" cy="2809068"/>
          </a:xfrm>
          <a:prstGeom prst="rect">
            <a:avLst/>
          </a:prstGeom>
        </p:spPr>
      </p:pic>
      <p:sp>
        <p:nvSpPr>
          <p:cNvPr id="3" name="TextBox 2">
            <a:extLst>
              <a:ext uri="{FF2B5EF4-FFF2-40B4-BE49-F238E27FC236}">
                <a16:creationId xmlns:a16="http://schemas.microsoft.com/office/drawing/2014/main" id="{847661E3-B0E0-99C4-6E48-9D1DFBEB7FAB}"/>
              </a:ext>
            </a:extLst>
          </p:cNvPr>
          <p:cNvSpPr txBox="1"/>
          <p:nvPr/>
        </p:nvSpPr>
        <p:spPr>
          <a:xfrm>
            <a:off x="1272152" y="3544046"/>
            <a:ext cx="9647695" cy="1600438"/>
          </a:xfrm>
          <a:prstGeom prst="rect">
            <a:avLst/>
          </a:prstGeom>
          <a:noFill/>
        </p:spPr>
        <p:txBody>
          <a:bodyPr wrap="square" rtlCol="0">
            <a:spAutoFit/>
          </a:bodyPr>
          <a:lstStyle/>
          <a:p>
            <a:pPr algn="ctr"/>
            <a:r>
              <a:rPr lang="en-US" sz="4000" dirty="0"/>
              <a:t>For the rest of this training, we will be focusing on the </a:t>
            </a:r>
            <a:r>
              <a:rPr lang="en-US" sz="4000" b="1" dirty="0"/>
              <a:t>unsheltered PIT</a:t>
            </a:r>
            <a:r>
              <a:rPr lang="en-US" sz="4000" dirty="0"/>
              <a:t>! </a:t>
            </a:r>
          </a:p>
          <a:p>
            <a:endParaRPr lang="en-US" dirty="0"/>
          </a:p>
        </p:txBody>
      </p:sp>
      <p:pic>
        <p:nvPicPr>
          <p:cNvPr id="2" name="Graphic 1" descr="Backpack with solid fill">
            <a:extLst>
              <a:ext uri="{FF2B5EF4-FFF2-40B4-BE49-F238E27FC236}">
                <a16:creationId xmlns:a16="http://schemas.microsoft.com/office/drawing/2014/main" id="{04C78726-B800-41EE-67C3-4E3E952FB3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53312">
            <a:off x="4081319" y="2741673"/>
            <a:ext cx="609929" cy="609929"/>
          </a:xfrm>
          <a:prstGeom prst="rect">
            <a:avLst/>
          </a:prstGeom>
        </p:spPr>
      </p:pic>
    </p:spTree>
    <p:extLst>
      <p:ext uri="{BB962C8B-B14F-4D97-AF65-F5344CB8AC3E}">
        <p14:creationId xmlns:p14="http://schemas.microsoft.com/office/powerpoint/2010/main" val="209633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EF48-C123-492A-928C-5D88E0157216}"/>
              </a:ext>
            </a:extLst>
          </p:cNvPr>
          <p:cNvSpPr>
            <a:spLocks noGrp="1"/>
          </p:cNvSpPr>
          <p:nvPr>
            <p:ph type="title"/>
          </p:nvPr>
        </p:nvSpPr>
        <p:spPr>
          <a:xfrm>
            <a:off x="838200" y="152061"/>
            <a:ext cx="10515600" cy="1325563"/>
          </a:xfrm>
        </p:spPr>
        <p:txBody>
          <a:bodyPr/>
          <a:lstStyle/>
          <a:p>
            <a:r>
              <a:rPr lang="en-US" dirty="0">
                <a:solidFill>
                  <a:schemeClr val="accent1"/>
                </a:solidFill>
              </a:rPr>
              <a:t>Who do we count for the Unsheltered PIT?</a:t>
            </a:r>
          </a:p>
        </p:txBody>
      </p:sp>
      <p:sp>
        <p:nvSpPr>
          <p:cNvPr id="6" name="TextBox 5">
            <a:extLst>
              <a:ext uri="{FF2B5EF4-FFF2-40B4-BE49-F238E27FC236}">
                <a16:creationId xmlns:a16="http://schemas.microsoft.com/office/drawing/2014/main" id="{B8F36405-E43B-F825-613B-45D2A016A458}"/>
              </a:ext>
            </a:extLst>
          </p:cNvPr>
          <p:cNvSpPr txBox="1"/>
          <p:nvPr/>
        </p:nvSpPr>
        <p:spPr>
          <a:xfrm>
            <a:off x="911020" y="1689805"/>
            <a:ext cx="10720984" cy="4339650"/>
          </a:xfrm>
          <a:prstGeom prst="rect">
            <a:avLst/>
          </a:prstGeom>
          <a:noFill/>
        </p:spPr>
        <p:txBody>
          <a:bodyPr wrap="square" rtlCol="0">
            <a:spAutoFit/>
          </a:bodyPr>
          <a:lstStyle/>
          <a:p>
            <a:pPr marL="0" marR="0">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Persons who are staying in a place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not meant for human habitation </a:t>
            </a:r>
            <a:r>
              <a:rPr lang="en-US" sz="2000" dirty="0">
                <a:effectLst/>
                <a:latin typeface="Calibri" panose="020F0502020204030204" pitchFamily="34" charset="0"/>
                <a:ea typeface="Calibri" panose="020F0502020204030204" pitchFamily="34" charset="0"/>
                <a:cs typeface="Times New Roman" panose="02020603050405020304" pitchFamily="18" charset="0"/>
              </a:rPr>
              <a:t>including persons who slept in one of the following without other safe housing options.</a:t>
            </a:r>
          </a:p>
          <a:p>
            <a:pPr marR="0" lvl="1">
              <a:spcBef>
                <a:spcPts val="0"/>
              </a:spcBef>
              <a:tabLst>
                <a:tab pos="9144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Outdoors </a:t>
            </a: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In a vehicle </a:t>
            </a: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In a building not intended for residency (shed, icehouse, storage unit, abandoned building)</a:t>
            </a: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A condemned home</a:t>
            </a: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A home without utilities (not including those just temporarily shut off)</a:t>
            </a:r>
          </a:p>
          <a:p>
            <a:pPr marL="800100" marR="0" lvl="1" indent="-342900">
              <a:lnSpc>
                <a:spcPct val="150000"/>
              </a:lnSpc>
              <a:spcBef>
                <a:spcPts val="0"/>
              </a:spcBef>
              <a:buFont typeface="Wingdings" panose="05000000000000000000" pitchFamily="2" charset="2"/>
              <a:buChar char="ü"/>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Tent </a:t>
            </a:r>
          </a:p>
          <a:p>
            <a:pPr marL="742950" marR="0" lvl="1" indent="-285750">
              <a:spcBef>
                <a:spcPts val="0"/>
              </a:spcBef>
              <a:buFont typeface="Arial" panose="020B0604020202020204" pitchFamily="34" charset="0"/>
              <a:buChar char="•"/>
              <a:tabLst>
                <a:tab pos="9144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buFont typeface="Arial" panose="020B0604020202020204" pitchFamily="34" charset="0"/>
              <a:buChar char="•"/>
              <a:tabLst>
                <a:tab pos="9144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20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Who NOT to count? </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normAutofit/>
          </a:bodyPr>
          <a:lstStyle/>
          <a:p>
            <a:r>
              <a:rPr lang="en-US" dirty="0"/>
              <a:t>Persons doubled up </a:t>
            </a:r>
          </a:p>
          <a:p>
            <a:r>
              <a:rPr lang="en-US" dirty="0"/>
              <a:t>Persons in a motel paid via self pay or friends/family</a:t>
            </a:r>
          </a:p>
          <a:p>
            <a:r>
              <a:rPr lang="en-US" dirty="0"/>
              <a:t>Households with utilities that are temporarily shut off </a:t>
            </a:r>
          </a:p>
          <a:p>
            <a:r>
              <a:rPr lang="en-US" dirty="0"/>
              <a:t>Persons staying in homeless programs </a:t>
            </a:r>
          </a:p>
          <a:p>
            <a:r>
              <a:rPr lang="en-US" dirty="0"/>
              <a:t>Persons in institutions</a:t>
            </a:r>
          </a:p>
          <a:p>
            <a:r>
              <a:rPr lang="en-US" dirty="0"/>
              <a:t>Persons traveling (staying  in car or tent a couple nights while traveling)</a:t>
            </a:r>
          </a:p>
        </p:txBody>
      </p:sp>
    </p:spTree>
    <p:extLst>
      <p:ext uri="{BB962C8B-B14F-4D97-AF65-F5344CB8AC3E}">
        <p14:creationId xmlns:p14="http://schemas.microsoft.com/office/powerpoint/2010/main" val="309721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5DFD-8025-495F-9CA8-B45E8F6FE6E8}"/>
              </a:ext>
            </a:extLst>
          </p:cNvPr>
          <p:cNvSpPr>
            <a:spLocks noGrp="1"/>
          </p:cNvSpPr>
          <p:nvPr>
            <p:ph type="title"/>
          </p:nvPr>
        </p:nvSpPr>
        <p:spPr/>
        <p:txBody>
          <a:bodyPr/>
          <a:lstStyle/>
          <a:p>
            <a:r>
              <a:rPr lang="en-US" dirty="0">
                <a:solidFill>
                  <a:schemeClr val="accent1"/>
                </a:solidFill>
              </a:rPr>
              <a:t>Important Terms to Know before we start! </a:t>
            </a:r>
          </a:p>
        </p:txBody>
      </p:sp>
      <p:sp>
        <p:nvSpPr>
          <p:cNvPr id="3" name="Content Placeholder 2">
            <a:extLst>
              <a:ext uri="{FF2B5EF4-FFF2-40B4-BE49-F238E27FC236}">
                <a16:creationId xmlns:a16="http://schemas.microsoft.com/office/drawing/2014/main" id="{AA6FC0D1-9F93-412C-9585-83FADC740122}"/>
              </a:ext>
            </a:extLst>
          </p:cNvPr>
          <p:cNvSpPr>
            <a:spLocks noGrp="1"/>
          </p:cNvSpPr>
          <p:nvPr>
            <p:ph idx="1"/>
          </p:nvPr>
        </p:nvSpPr>
        <p:spPr/>
        <p:txBody>
          <a:bodyPr>
            <a:normAutofit/>
          </a:bodyPr>
          <a:lstStyle/>
          <a:p>
            <a:r>
              <a:rPr lang="en-US" u="sng" dirty="0"/>
              <a:t>Adult:</a:t>
            </a:r>
            <a:r>
              <a:rPr lang="en-US" dirty="0"/>
              <a:t> Age 25 and older</a:t>
            </a:r>
          </a:p>
          <a:p>
            <a:r>
              <a:rPr lang="en-US" u="sng" dirty="0"/>
              <a:t>Young Adult: </a:t>
            </a:r>
            <a:r>
              <a:rPr lang="en-US" dirty="0"/>
              <a:t>Age 18-24 years</a:t>
            </a:r>
          </a:p>
          <a:p>
            <a:r>
              <a:rPr lang="en-US" u="sng" dirty="0"/>
              <a:t>Child: </a:t>
            </a:r>
            <a:r>
              <a:rPr lang="en-US" dirty="0"/>
              <a:t>Under age 18 </a:t>
            </a:r>
          </a:p>
          <a:p>
            <a:r>
              <a:rPr lang="en-US" u="sng" dirty="0"/>
              <a:t>Respondent/First Respondent:</a:t>
            </a:r>
            <a:r>
              <a:rPr lang="en-US" dirty="0"/>
              <a:t> Person answering the questions</a:t>
            </a:r>
          </a:p>
          <a:p>
            <a:r>
              <a:rPr lang="en-US" u="sng" dirty="0"/>
              <a:t>Household:</a:t>
            </a:r>
            <a:r>
              <a:rPr lang="en-US" dirty="0"/>
              <a:t> The people who live with you now or most of the time.</a:t>
            </a:r>
            <a:endParaRPr lang="en-US" u="sng" dirty="0"/>
          </a:p>
          <a:p>
            <a:r>
              <a:rPr lang="en-US" u="sng" dirty="0"/>
              <a:t>Household ID: </a:t>
            </a:r>
            <a:r>
              <a:rPr lang="en-US" dirty="0"/>
              <a:t>The combination of letters used to identify and to link respondents together. </a:t>
            </a:r>
          </a:p>
          <a:p>
            <a:r>
              <a:rPr lang="en-US" u="sng" dirty="0"/>
              <a:t>Doubled-up:</a:t>
            </a:r>
            <a:r>
              <a:rPr lang="en-US" dirty="0"/>
              <a:t> People temporarily staying in a family or friend's home. </a:t>
            </a:r>
          </a:p>
        </p:txBody>
      </p:sp>
    </p:spTree>
    <p:extLst>
      <p:ext uri="{BB962C8B-B14F-4D97-AF65-F5344CB8AC3E}">
        <p14:creationId xmlns:p14="http://schemas.microsoft.com/office/powerpoint/2010/main" val="109111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8305</TotalTime>
  <Words>5808</Words>
  <Application>Microsoft Office PowerPoint</Application>
  <PresentationFormat>Widescreen</PresentationFormat>
  <Paragraphs>412</Paragraphs>
  <Slides>37</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Cambria</vt:lpstr>
      <vt:lpstr>Webdings</vt:lpstr>
      <vt:lpstr>Wingdings</vt:lpstr>
      <vt:lpstr>Office Theme</vt:lpstr>
      <vt:lpstr>2024 PIT: Counting those without shelter! </vt:lpstr>
      <vt:lpstr>What is a PIT Count?</vt:lpstr>
      <vt:lpstr>PowerPoint Presentation</vt:lpstr>
      <vt:lpstr>When is the PIT? </vt:lpstr>
      <vt:lpstr>PowerPoint Presentation</vt:lpstr>
      <vt:lpstr>PowerPoint Presentation</vt:lpstr>
      <vt:lpstr>Who do we count for the Unsheltered PIT?</vt:lpstr>
      <vt:lpstr>Who NOT to count? </vt:lpstr>
      <vt:lpstr>Important Terms to Know before we start! </vt:lpstr>
      <vt:lpstr>Other things to know before we start! </vt:lpstr>
      <vt:lpstr>Household ID Composition</vt:lpstr>
      <vt:lpstr>Conducting the Survey</vt:lpstr>
      <vt:lpstr>Steps to Conducting Surveys</vt:lpstr>
      <vt:lpstr>Step 1: Approach &amp; Introduction</vt:lpstr>
      <vt:lpstr>Step 2: Explain what you’re doing &amp; get consent</vt:lpstr>
      <vt:lpstr>Step 3: Conduct the interview</vt:lpstr>
      <vt:lpstr>Unsheltered Survey Form</vt:lpstr>
      <vt:lpstr>Unsheltered Survey Form</vt:lpstr>
      <vt:lpstr>Unsheltered Survey Form</vt:lpstr>
      <vt:lpstr>Unsheltered Survey Form</vt:lpstr>
      <vt:lpstr>Unsheltered Survey Form</vt:lpstr>
      <vt:lpstr>PIT Live! </vt:lpstr>
      <vt:lpstr>PIT Live! </vt:lpstr>
      <vt:lpstr>PIT Live! </vt:lpstr>
      <vt:lpstr>Step 5: Record what you heard and observed</vt:lpstr>
      <vt:lpstr>Step 4: Close the interview</vt:lpstr>
      <vt:lpstr>Unsheltered Survey Quick Tips</vt:lpstr>
      <vt:lpstr>Special Instructions</vt:lpstr>
      <vt:lpstr>Counting Veterans</vt:lpstr>
      <vt:lpstr>Observation Form</vt:lpstr>
      <vt:lpstr>Step-by-Step Guide to Observations</vt:lpstr>
      <vt:lpstr>Qualities of an effective interviewer</vt:lpstr>
      <vt:lpstr>Counting in the Cold!</vt:lpstr>
      <vt:lpstr>Safety &amp; Respect</vt:lpstr>
      <vt:lpstr>Confidentiality</vt:lpstr>
      <vt:lpstr>Final Key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PIT &amp; HIC</dc:title>
  <dc:creator>Carla Solem</dc:creator>
  <cp:lastModifiedBy>Carla Solem</cp:lastModifiedBy>
  <cp:revision>24</cp:revision>
  <dcterms:created xsi:type="dcterms:W3CDTF">2021-01-04T21:09:47Z</dcterms:created>
  <dcterms:modified xsi:type="dcterms:W3CDTF">2024-01-22T18:34:56Z</dcterms:modified>
</cp:coreProperties>
</file>